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drawings/drawing3.xml" ContentType="application/vnd.openxmlformats-officedocument.drawingml.chartshapes+xml"/>
  <Override PartName="/ppt/notesSlides/notesSlide4.xml" ContentType="application/vnd.openxmlformats-officedocument.presentationml.notesSlid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charts/chart8.xml" ContentType="application/vnd.openxmlformats-officedocument.drawingml.chart+xml"/>
  <Override PartName="/ppt/charts/style6.xml" ContentType="application/vnd.ms-office.chartstyle+xml"/>
  <Override PartName="/ppt/charts/colors6.xml" ContentType="application/vnd.ms-office.chartcolorstyle+xml"/>
  <Override PartName="/ppt/charts/chart9.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9"/>
  </p:notesMasterIdLst>
  <p:sldIdLst>
    <p:sldId id="257" r:id="rId3"/>
    <p:sldId id="274" r:id="rId4"/>
    <p:sldId id="268" r:id="rId5"/>
    <p:sldId id="838" r:id="rId6"/>
    <p:sldId id="886" r:id="rId7"/>
    <p:sldId id="267" r:id="rId8"/>
    <p:sldId id="266" r:id="rId9"/>
    <p:sldId id="882" r:id="rId10"/>
    <p:sldId id="883" r:id="rId11"/>
    <p:sldId id="852" r:id="rId12"/>
    <p:sldId id="851" r:id="rId13"/>
    <p:sldId id="259" r:id="rId14"/>
    <p:sldId id="256" r:id="rId15"/>
    <p:sldId id="258" r:id="rId16"/>
    <p:sldId id="884" r:id="rId17"/>
    <p:sldId id="885" r:id="rId1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5" d="100"/>
          <a:sy n="85" d="100"/>
        </p:scale>
        <p:origin x="18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3.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4.xml"/><Relationship Id="rId1" Type="http://schemas.microsoft.com/office/2011/relationships/chartStyle" Target="style4.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5.xml"/><Relationship Id="rId1" Type="http://schemas.microsoft.com/office/2011/relationships/chartStyle" Target="style5.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6.xml"/><Relationship Id="rId1" Type="http://schemas.microsoft.com/office/2011/relationships/chartStyle" Target="style6.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360163312919215E-2"/>
          <c:y val="4.6118014481117832E-2"/>
          <c:w val="0.82229780305239619"/>
          <c:h val="0.80292421351914733"/>
        </c:manualLayout>
      </c:layout>
      <c:barChart>
        <c:barDir val="col"/>
        <c:grouping val="clustered"/>
        <c:varyColors val="0"/>
        <c:ser>
          <c:idx val="0"/>
          <c:order val="0"/>
          <c:tx>
            <c:strRef>
              <c:f>Sheet1!$B$1</c:f>
              <c:strCache>
                <c:ptCount val="1"/>
                <c:pt idx="0">
                  <c:v>2016</c:v>
                </c:pt>
              </c:strCache>
            </c:strRef>
          </c:tx>
          <c:invertIfNegative val="0"/>
          <c:dLbls>
            <c:dLbl>
              <c:idx val="1"/>
              <c:layout>
                <c:manualLayout>
                  <c:x val="-4.6296296296296511E-3"/>
                  <c:y val="-1.122544516734641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6C3-4CE4-B231-7934D84E48FE}"/>
                </c:ext>
              </c:extLst>
            </c:dLbl>
            <c:dLbl>
              <c:idx val="4"/>
              <c:layout>
                <c:manualLayout>
                  <c:x val="-5.7870370370371217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6C3-4CE4-B231-7934D84E48FE}"/>
                </c:ext>
              </c:extLst>
            </c:dLbl>
            <c:spPr>
              <a:noFill/>
              <a:ln>
                <a:noFill/>
              </a:ln>
              <a:effectLst/>
            </c:spPr>
            <c:txPr>
              <a:bodyPr/>
              <a:lstStyle/>
              <a:p>
                <a:pPr>
                  <a:defRPr sz="2000" baseline="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Opioids (Both Rx and Heroin)</c:v>
                </c:pt>
              </c:strCache>
            </c:strRef>
          </c:cat>
          <c:val>
            <c:numRef>
              <c:f>Sheet1!$B$2</c:f>
              <c:numCache>
                <c:formatCode>General</c:formatCode>
                <c:ptCount val="1"/>
                <c:pt idx="0">
                  <c:v>510</c:v>
                </c:pt>
              </c:numCache>
            </c:numRef>
          </c:val>
          <c:extLst>
            <c:ext xmlns:c16="http://schemas.microsoft.com/office/drawing/2014/chart" uri="{C3380CC4-5D6E-409C-BE32-E72D297353CC}">
              <c16:uniqueId val="{00000000-0407-451A-BB8F-2BFEA3E96CE9}"/>
            </c:ext>
          </c:extLst>
        </c:ser>
        <c:ser>
          <c:idx val="1"/>
          <c:order val="1"/>
          <c:tx>
            <c:strRef>
              <c:f>Sheet1!$C$1</c:f>
              <c:strCache>
                <c:ptCount val="1"/>
                <c:pt idx="0">
                  <c:v>2017</c:v>
                </c:pt>
              </c:strCache>
            </c:strRef>
          </c:tx>
          <c:invertIfNegative val="0"/>
          <c:dLbls>
            <c:dLbl>
              <c:idx val="3"/>
              <c:layout>
                <c:manualLayout>
                  <c:x val="8.1018518518518514E-3"/>
                  <c:y val="-5.612722583673208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6C3-4CE4-B231-7934D84E48FE}"/>
                </c:ext>
              </c:extLst>
            </c:dLbl>
            <c:spPr>
              <a:noFill/>
              <a:ln>
                <a:noFill/>
              </a:ln>
              <a:effectLst/>
            </c:spPr>
            <c:txPr>
              <a:bodyPr/>
              <a:lstStyle/>
              <a:p>
                <a:pPr>
                  <a:defRPr sz="2000" baseline="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Opioids (Both Rx and Heroin)</c:v>
                </c:pt>
              </c:strCache>
            </c:strRef>
          </c:cat>
          <c:val>
            <c:numRef>
              <c:f>Sheet1!$C$2</c:f>
              <c:numCache>
                <c:formatCode>General</c:formatCode>
                <c:ptCount val="1"/>
                <c:pt idx="0">
                  <c:v>413</c:v>
                </c:pt>
              </c:numCache>
            </c:numRef>
          </c:val>
          <c:extLst>
            <c:ext xmlns:c16="http://schemas.microsoft.com/office/drawing/2014/chart" uri="{C3380CC4-5D6E-409C-BE32-E72D297353CC}">
              <c16:uniqueId val="{00000001-0407-451A-BB8F-2BFEA3E96CE9}"/>
            </c:ext>
          </c:extLst>
        </c:ser>
        <c:ser>
          <c:idx val="2"/>
          <c:order val="2"/>
          <c:tx>
            <c:strRef>
              <c:f>Sheet1!$D$1</c:f>
              <c:strCache>
                <c:ptCount val="1"/>
                <c:pt idx="0">
                  <c:v>2018</c:v>
                </c:pt>
              </c:strCache>
            </c:strRef>
          </c:tx>
          <c:invertIfNegative val="0"/>
          <c:dLbls>
            <c:dLbl>
              <c:idx val="0"/>
              <c:layout>
                <c:manualLayout>
                  <c:x val="6.9444444444444441E-3"/>
                  <c:y val="8.41908387550981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6C3-4CE4-B231-7934D84E48FE}"/>
                </c:ext>
              </c:extLst>
            </c:dLbl>
            <c:dLbl>
              <c:idx val="1"/>
              <c:layout>
                <c:manualLayout>
                  <c:x val="8.1018518518518514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6C3-4CE4-B231-7934D84E48FE}"/>
                </c:ext>
              </c:extLst>
            </c:dLbl>
            <c:dLbl>
              <c:idx val="2"/>
              <c:layout>
                <c:manualLayout>
                  <c:x val="9.2592592592592587E-3"/>
                  <c:y val="-1.0289872533915302E-16"/>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6C3-4CE4-B231-7934D84E48FE}"/>
                </c:ext>
              </c:extLst>
            </c:dLbl>
            <c:dLbl>
              <c:idx val="3"/>
              <c:layout>
                <c:manualLayout>
                  <c:x val="1.2731481481481396E-2"/>
                  <c:y val="-2.806361291836604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6C3-4CE4-B231-7934D84E48FE}"/>
                </c:ext>
              </c:extLst>
            </c:dLbl>
            <c:dLbl>
              <c:idx val="4"/>
              <c:layout>
                <c:manualLayout>
                  <c:x val="6.9444444444443599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6C3-4CE4-B231-7934D84E48FE}"/>
                </c:ext>
              </c:extLst>
            </c:dLbl>
            <c:dLbl>
              <c:idx val="5"/>
              <c:layout>
                <c:manualLayout>
                  <c:x val="3.4722222222221375E-3"/>
                  <c:y val="2.525725162652944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6C3-4CE4-B231-7934D84E48FE}"/>
                </c:ext>
              </c:extLst>
            </c:dLbl>
            <c:spPr>
              <a:noFill/>
              <a:ln>
                <a:noFill/>
              </a:ln>
              <a:effectLst/>
            </c:spPr>
            <c:txPr>
              <a:bodyPr wrap="square" lIns="38100" tIns="19050" rIns="38100" bIns="19050" anchor="ctr">
                <a:spAutoFit/>
              </a:bodyPr>
              <a:lstStyle/>
              <a:p>
                <a:pPr>
                  <a:defRPr sz="2000" baseline="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c:f>
              <c:strCache>
                <c:ptCount val="1"/>
                <c:pt idx="0">
                  <c:v>Opioids (Both Rx and Heroin)</c:v>
                </c:pt>
              </c:strCache>
            </c:strRef>
          </c:cat>
          <c:val>
            <c:numRef>
              <c:f>Sheet1!$D$2</c:f>
              <c:numCache>
                <c:formatCode>General</c:formatCode>
                <c:ptCount val="1"/>
                <c:pt idx="0">
                  <c:v>334</c:v>
                </c:pt>
              </c:numCache>
            </c:numRef>
          </c:val>
          <c:extLst>
            <c:ext xmlns:c16="http://schemas.microsoft.com/office/drawing/2014/chart" uri="{C3380CC4-5D6E-409C-BE32-E72D297353CC}">
              <c16:uniqueId val="{00000000-6717-45D7-89A4-BEDF2EDC2960}"/>
            </c:ext>
          </c:extLst>
        </c:ser>
        <c:ser>
          <c:idx val="3"/>
          <c:order val="3"/>
          <c:tx>
            <c:strRef>
              <c:f>Sheet1!$E$1</c:f>
              <c:strCache>
                <c:ptCount val="1"/>
                <c:pt idx="0">
                  <c:v>2019 (Jan-Sept)</c:v>
                </c:pt>
              </c:strCache>
            </c:strRef>
          </c:tx>
          <c:invertIfNegative val="0"/>
          <c:dLbls>
            <c:dLbl>
              <c:idx val="0"/>
              <c:layout>
                <c:manualLayout>
                  <c:x val="-3.62318840579719E-3"/>
                  <c:y val="-6.421013490563132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D78-420A-A3B5-2F846A9EA078}"/>
                </c:ext>
              </c:extLst>
            </c:dLbl>
            <c:spPr>
              <a:noFill/>
              <a:ln>
                <a:noFill/>
              </a:ln>
              <a:effectLst/>
            </c:spPr>
            <c:txPr>
              <a:bodyPr wrap="square" lIns="38100" tIns="19050" rIns="38100" bIns="19050" anchor="ctr">
                <a:spAutoFit/>
              </a:bodyPr>
              <a:lstStyle/>
              <a:p>
                <a:pPr>
                  <a:defRPr sz="2000" baseline="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c:f>
              <c:strCache>
                <c:ptCount val="1"/>
                <c:pt idx="0">
                  <c:v>Opioids (Both Rx and Heroin)</c:v>
                </c:pt>
              </c:strCache>
            </c:strRef>
          </c:cat>
          <c:val>
            <c:numRef>
              <c:f>Sheet1!$E$2</c:f>
              <c:numCache>
                <c:formatCode>General</c:formatCode>
                <c:ptCount val="1"/>
                <c:pt idx="0">
                  <c:v>163</c:v>
                </c:pt>
              </c:numCache>
            </c:numRef>
          </c:val>
          <c:extLst>
            <c:ext xmlns:c16="http://schemas.microsoft.com/office/drawing/2014/chart" uri="{C3380CC4-5D6E-409C-BE32-E72D297353CC}">
              <c16:uniqueId val="{00000000-B9B6-43E5-9639-B085339A73E4}"/>
            </c:ext>
          </c:extLst>
        </c:ser>
        <c:dLbls>
          <c:dLblPos val="outEnd"/>
          <c:showLegendKey val="0"/>
          <c:showVal val="1"/>
          <c:showCatName val="0"/>
          <c:showSerName val="0"/>
          <c:showPercent val="0"/>
          <c:showBubbleSize val="0"/>
        </c:dLbls>
        <c:gapWidth val="150"/>
        <c:axId val="269938344"/>
        <c:axId val="269938736"/>
      </c:barChart>
      <c:catAx>
        <c:axId val="269938344"/>
        <c:scaling>
          <c:orientation val="minMax"/>
        </c:scaling>
        <c:delete val="0"/>
        <c:axPos val="b"/>
        <c:numFmt formatCode="General" sourceLinked="0"/>
        <c:majorTickMark val="out"/>
        <c:minorTickMark val="none"/>
        <c:tickLblPos val="nextTo"/>
        <c:txPr>
          <a:bodyPr/>
          <a:lstStyle/>
          <a:p>
            <a:pPr>
              <a:defRPr sz="2000" baseline="0"/>
            </a:pPr>
            <a:endParaRPr lang="en-US"/>
          </a:p>
        </c:txPr>
        <c:crossAx val="269938736"/>
        <c:crosses val="autoZero"/>
        <c:auto val="1"/>
        <c:lblAlgn val="ctr"/>
        <c:lblOffset val="100"/>
        <c:noMultiLvlLbl val="0"/>
      </c:catAx>
      <c:valAx>
        <c:axId val="269938736"/>
        <c:scaling>
          <c:orientation val="minMax"/>
        </c:scaling>
        <c:delete val="0"/>
        <c:axPos val="l"/>
        <c:majorGridlines/>
        <c:numFmt formatCode="General" sourceLinked="1"/>
        <c:majorTickMark val="out"/>
        <c:minorTickMark val="none"/>
        <c:tickLblPos val="nextTo"/>
        <c:txPr>
          <a:bodyPr/>
          <a:lstStyle/>
          <a:p>
            <a:pPr>
              <a:defRPr sz="2000" baseline="0"/>
            </a:pPr>
            <a:endParaRPr lang="en-US"/>
          </a:p>
        </c:txPr>
        <c:crossAx val="269938344"/>
        <c:crosses val="autoZero"/>
        <c:crossBetween val="between"/>
        <c:majorUnit val="100"/>
      </c:valAx>
    </c:plotArea>
    <c:legend>
      <c:legendPos val="r"/>
      <c:overlay val="0"/>
      <c:txPr>
        <a:bodyPr/>
        <a:lstStyle/>
        <a:p>
          <a:pPr>
            <a:defRPr sz="2000" baseline="0"/>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360163312919215E-2"/>
          <c:y val="4.6118014481117832E-2"/>
          <c:w val="0.82229780305239619"/>
          <c:h val="0.80292421351914733"/>
        </c:manualLayout>
      </c:layout>
      <c:barChart>
        <c:barDir val="col"/>
        <c:grouping val="clustered"/>
        <c:varyColors val="0"/>
        <c:ser>
          <c:idx val="0"/>
          <c:order val="0"/>
          <c:tx>
            <c:strRef>
              <c:f>Sheet1!$B$1</c:f>
              <c:strCache>
                <c:ptCount val="1"/>
                <c:pt idx="0">
                  <c:v>2016</c:v>
                </c:pt>
              </c:strCache>
            </c:strRef>
          </c:tx>
          <c:invertIfNegative val="0"/>
          <c:dLbls>
            <c:dLbl>
              <c:idx val="1"/>
              <c:layout>
                <c:manualLayout>
                  <c:x val="-4.6296296296296511E-3"/>
                  <c:y val="-1.122544516734641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6C3-4CE4-B231-7934D84E48FE}"/>
                </c:ext>
              </c:extLst>
            </c:dLbl>
            <c:dLbl>
              <c:idx val="4"/>
              <c:layout>
                <c:manualLayout>
                  <c:x val="-5.7870370370371217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6C3-4CE4-B231-7934D84E48FE}"/>
                </c:ext>
              </c:extLst>
            </c:dLbl>
            <c:spPr>
              <a:noFill/>
              <a:ln>
                <a:noFill/>
              </a:ln>
              <a:effectLst/>
            </c:spPr>
            <c:txPr>
              <a:bodyPr/>
              <a:lstStyle/>
              <a:p>
                <a:pPr>
                  <a:defRPr sz="1200" baseline="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Opioid</c:v>
                </c:pt>
                <c:pt idx="1">
                  <c:v>Cannabis</c:v>
                </c:pt>
                <c:pt idx="2">
                  <c:v>Other stimulant</c:v>
                </c:pt>
                <c:pt idx="3">
                  <c:v>Other Pyschoactive</c:v>
                </c:pt>
                <c:pt idx="4">
                  <c:v>Cocaine</c:v>
                </c:pt>
                <c:pt idx="5">
                  <c:v>Sedative &amp; Hypnotic</c:v>
                </c:pt>
                <c:pt idx="6">
                  <c:v>Hallucinogen</c:v>
                </c:pt>
                <c:pt idx="7">
                  <c:v>Inhalant</c:v>
                </c:pt>
              </c:strCache>
            </c:strRef>
          </c:cat>
          <c:val>
            <c:numRef>
              <c:f>Sheet1!$B$2:$B$9</c:f>
              <c:numCache>
                <c:formatCode>General</c:formatCode>
                <c:ptCount val="8"/>
                <c:pt idx="0">
                  <c:v>510</c:v>
                </c:pt>
                <c:pt idx="1">
                  <c:v>387</c:v>
                </c:pt>
                <c:pt idx="2">
                  <c:v>373</c:v>
                </c:pt>
                <c:pt idx="3">
                  <c:v>334</c:v>
                </c:pt>
                <c:pt idx="4">
                  <c:v>105</c:v>
                </c:pt>
                <c:pt idx="5">
                  <c:v>61</c:v>
                </c:pt>
                <c:pt idx="6">
                  <c:v>14</c:v>
                </c:pt>
                <c:pt idx="7">
                  <c:v>11</c:v>
                </c:pt>
              </c:numCache>
            </c:numRef>
          </c:val>
          <c:extLst>
            <c:ext xmlns:c16="http://schemas.microsoft.com/office/drawing/2014/chart" uri="{C3380CC4-5D6E-409C-BE32-E72D297353CC}">
              <c16:uniqueId val="{00000000-0407-451A-BB8F-2BFEA3E96CE9}"/>
            </c:ext>
          </c:extLst>
        </c:ser>
        <c:ser>
          <c:idx val="1"/>
          <c:order val="1"/>
          <c:tx>
            <c:strRef>
              <c:f>Sheet1!$C$1</c:f>
              <c:strCache>
                <c:ptCount val="1"/>
                <c:pt idx="0">
                  <c:v>2017</c:v>
                </c:pt>
              </c:strCache>
            </c:strRef>
          </c:tx>
          <c:invertIfNegative val="0"/>
          <c:dLbls>
            <c:dLbl>
              <c:idx val="3"/>
              <c:layout>
                <c:manualLayout>
                  <c:x val="8.1018518518518514E-3"/>
                  <c:y val="-5.612722583673208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6C3-4CE4-B231-7934D84E48FE}"/>
                </c:ext>
              </c:extLst>
            </c:dLbl>
            <c:spPr>
              <a:noFill/>
              <a:ln>
                <a:noFill/>
              </a:ln>
              <a:effectLst/>
            </c:spPr>
            <c:txPr>
              <a:bodyPr/>
              <a:lstStyle/>
              <a:p>
                <a:pPr>
                  <a:defRPr sz="1200" baseline="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Opioid</c:v>
                </c:pt>
                <c:pt idx="1">
                  <c:v>Cannabis</c:v>
                </c:pt>
                <c:pt idx="2">
                  <c:v>Other stimulant</c:v>
                </c:pt>
                <c:pt idx="3">
                  <c:v>Other Pyschoactive</c:v>
                </c:pt>
                <c:pt idx="4">
                  <c:v>Cocaine</c:v>
                </c:pt>
                <c:pt idx="5">
                  <c:v>Sedative &amp; Hypnotic</c:v>
                </c:pt>
                <c:pt idx="6">
                  <c:v>Hallucinogen</c:v>
                </c:pt>
                <c:pt idx="7">
                  <c:v>Inhalant</c:v>
                </c:pt>
              </c:strCache>
            </c:strRef>
          </c:cat>
          <c:val>
            <c:numRef>
              <c:f>Sheet1!$C$2:$C$9</c:f>
              <c:numCache>
                <c:formatCode>General</c:formatCode>
                <c:ptCount val="8"/>
                <c:pt idx="0">
                  <c:v>413</c:v>
                </c:pt>
                <c:pt idx="1">
                  <c:v>463</c:v>
                </c:pt>
                <c:pt idx="2">
                  <c:v>344</c:v>
                </c:pt>
                <c:pt idx="3">
                  <c:v>321</c:v>
                </c:pt>
                <c:pt idx="4">
                  <c:v>118</c:v>
                </c:pt>
                <c:pt idx="5">
                  <c:v>67</c:v>
                </c:pt>
                <c:pt idx="6">
                  <c:v>24</c:v>
                </c:pt>
                <c:pt idx="7">
                  <c:v>2</c:v>
                </c:pt>
              </c:numCache>
            </c:numRef>
          </c:val>
          <c:extLst>
            <c:ext xmlns:c16="http://schemas.microsoft.com/office/drawing/2014/chart" uri="{C3380CC4-5D6E-409C-BE32-E72D297353CC}">
              <c16:uniqueId val="{00000001-0407-451A-BB8F-2BFEA3E96CE9}"/>
            </c:ext>
          </c:extLst>
        </c:ser>
        <c:ser>
          <c:idx val="2"/>
          <c:order val="2"/>
          <c:tx>
            <c:strRef>
              <c:f>Sheet1!$D$1</c:f>
              <c:strCache>
                <c:ptCount val="1"/>
                <c:pt idx="0">
                  <c:v>2018</c:v>
                </c:pt>
              </c:strCache>
            </c:strRef>
          </c:tx>
          <c:invertIfNegative val="0"/>
          <c:dLbls>
            <c:dLbl>
              <c:idx val="0"/>
              <c:layout>
                <c:manualLayout>
                  <c:x val="6.9444444444444441E-3"/>
                  <c:y val="8.41908387550981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6C3-4CE4-B231-7934D84E48FE}"/>
                </c:ext>
              </c:extLst>
            </c:dLbl>
            <c:dLbl>
              <c:idx val="1"/>
              <c:layout>
                <c:manualLayout>
                  <c:x val="8.1018518518518514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6C3-4CE4-B231-7934D84E48FE}"/>
                </c:ext>
              </c:extLst>
            </c:dLbl>
            <c:dLbl>
              <c:idx val="2"/>
              <c:layout>
                <c:manualLayout>
                  <c:x val="9.2592592592592587E-3"/>
                  <c:y val="-1.0289872533915302E-16"/>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6C3-4CE4-B231-7934D84E48FE}"/>
                </c:ext>
              </c:extLst>
            </c:dLbl>
            <c:dLbl>
              <c:idx val="3"/>
              <c:layout>
                <c:manualLayout>
                  <c:x val="1.2731481481481396E-2"/>
                  <c:y val="-2.806361291836604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6C3-4CE4-B231-7934D84E48FE}"/>
                </c:ext>
              </c:extLst>
            </c:dLbl>
            <c:dLbl>
              <c:idx val="4"/>
              <c:layout>
                <c:manualLayout>
                  <c:x val="6.9444444444443599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6C3-4CE4-B231-7934D84E48FE}"/>
                </c:ext>
              </c:extLst>
            </c:dLbl>
            <c:dLbl>
              <c:idx val="5"/>
              <c:layout>
                <c:manualLayout>
                  <c:x val="3.4722222222221375E-3"/>
                  <c:y val="2.525725162652944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6C3-4CE4-B231-7934D84E48FE}"/>
                </c:ext>
              </c:extLst>
            </c:dLbl>
            <c:spPr>
              <a:noFill/>
              <a:ln>
                <a:noFill/>
              </a:ln>
              <a:effectLst/>
            </c:spPr>
            <c:txPr>
              <a:bodyPr wrap="square" lIns="38100" tIns="19050" rIns="38100" bIns="19050" anchor="ctr">
                <a:spAutoFit/>
              </a:bodyPr>
              <a:lstStyle/>
              <a:p>
                <a:pPr>
                  <a:defRPr sz="1200" baseline="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Sheet1!$A$2:$A$9</c:f>
              <c:strCache>
                <c:ptCount val="8"/>
                <c:pt idx="0">
                  <c:v>Opioid</c:v>
                </c:pt>
                <c:pt idx="1">
                  <c:v>Cannabis</c:v>
                </c:pt>
                <c:pt idx="2">
                  <c:v>Other stimulant</c:v>
                </c:pt>
                <c:pt idx="3">
                  <c:v>Other Pyschoactive</c:v>
                </c:pt>
                <c:pt idx="4">
                  <c:v>Cocaine</c:v>
                </c:pt>
                <c:pt idx="5">
                  <c:v>Sedative &amp; Hypnotic</c:v>
                </c:pt>
                <c:pt idx="6">
                  <c:v>Hallucinogen</c:v>
                </c:pt>
                <c:pt idx="7">
                  <c:v>Inhalant</c:v>
                </c:pt>
              </c:strCache>
            </c:strRef>
          </c:cat>
          <c:val>
            <c:numRef>
              <c:f>Sheet1!$D$2:$D$9</c:f>
              <c:numCache>
                <c:formatCode>General</c:formatCode>
                <c:ptCount val="8"/>
                <c:pt idx="0">
                  <c:v>334</c:v>
                </c:pt>
                <c:pt idx="1">
                  <c:v>167</c:v>
                </c:pt>
                <c:pt idx="2">
                  <c:v>200</c:v>
                </c:pt>
                <c:pt idx="3">
                  <c:v>234</c:v>
                </c:pt>
                <c:pt idx="4">
                  <c:v>26</c:v>
                </c:pt>
                <c:pt idx="5">
                  <c:v>67</c:v>
                </c:pt>
                <c:pt idx="6">
                  <c:v>3</c:v>
                </c:pt>
                <c:pt idx="7">
                  <c:v>0</c:v>
                </c:pt>
              </c:numCache>
            </c:numRef>
          </c:val>
          <c:extLst>
            <c:ext xmlns:c16="http://schemas.microsoft.com/office/drawing/2014/chart" uri="{C3380CC4-5D6E-409C-BE32-E72D297353CC}">
              <c16:uniqueId val="{00000000-6717-45D7-89A4-BEDF2EDC2960}"/>
            </c:ext>
          </c:extLst>
        </c:ser>
        <c:ser>
          <c:idx val="3"/>
          <c:order val="3"/>
          <c:tx>
            <c:strRef>
              <c:f>Sheet1!$E$1</c:f>
              <c:strCache>
                <c:ptCount val="1"/>
                <c:pt idx="0">
                  <c:v>2019 (Q1-3)</c:v>
                </c:pt>
              </c:strCache>
            </c:strRef>
          </c:tx>
          <c:invertIfNegative val="0"/>
          <c:dLbls>
            <c:dLbl>
              <c:idx val="1"/>
              <c:layout>
                <c:manualLayout>
                  <c:x val="1.8115942028985463E-2"/>
                  <c:y val="4.377963743565761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6FE-4F80-BC36-E5F97F8C0933}"/>
                </c:ext>
              </c:extLst>
            </c:dLbl>
            <c:dLbl>
              <c:idx val="2"/>
              <c:layout>
                <c:manualLayout>
                  <c:x val="1.6908212560386431E-2"/>
                  <c:y val="2.043049746997349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6FE-4F80-BC36-E5F97F8C0933}"/>
                </c:ext>
              </c:extLst>
            </c:dLbl>
            <c:dLbl>
              <c:idx val="3"/>
              <c:layout>
                <c:manualLayout>
                  <c:x val="3.0193236714975844E-2"/>
                  <c:y val="5.837284991420976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6FE-4F80-BC36-E5F97F8C0933}"/>
                </c:ext>
              </c:extLst>
            </c:dLbl>
            <c:dLbl>
              <c:idx val="4"/>
              <c:layout>
                <c:manualLayout>
                  <c:x val="7.246376811594203E-3"/>
                  <c:y val="-2.9186424957106218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6FE-4F80-BC36-E5F97F8C0933}"/>
                </c:ext>
              </c:extLst>
            </c:dLbl>
            <c:dLbl>
              <c:idx val="5"/>
              <c:layout>
                <c:manualLayout>
                  <c:x val="1.0869565217391216E-2"/>
                  <c:y val="-1.0701565525540403E-16"/>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6FE-4F80-BC36-E5F97F8C0933}"/>
                </c:ext>
              </c:extLst>
            </c:dLbl>
            <c:spPr>
              <a:noFill/>
              <a:ln>
                <a:noFill/>
              </a:ln>
              <a:effectLst/>
            </c:spPr>
            <c:txPr>
              <a:bodyPr wrap="square" lIns="38100" tIns="19050" rIns="38100" bIns="19050" anchor="ctr">
                <a:spAutoFit/>
              </a:bodyPr>
              <a:lstStyle/>
              <a:p>
                <a:pPr>
                  <a:defRPr sz="1200" baseline="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Sheet1!$A$2:$A$9</c:f>
              <c:strCache>
                <c:ptCount val="8"/>
                <c:pt idx="0">
                  <c:v>Opioid</c:v>
                </c:pt>
                <c:pt idx="1">
                  <c:v>Cannabis</c:v>
                </c:pt>
                <c:pt idx="2">
                  <c:v>Other stimulant</c:v>
                </c:pt>
                <c:pt idx="3">
                  <c:v>Other Pyschoactive</c:v>
                </c:pt>
                <c:pt idx="4">
                  <c:v>Cocaine</c:v>
                </c:pt>
                <c:pt idx="5">
                  <c:v>Sedative &amp; Hypnotic</c:v>
                </c:pt>
                <c:pt idx="6">
                  <c:v>Hallucinogen</c:v>
                </c:pt>
                <c:pt idx="7">
                  <c:v>Inhalant</c:v>
                </c:pt>
              </c:strCache>
            </c:strRef>
          </c:cat>
          <c:val>
            <c:numRef>
              <c:f>Sheet1!$E$2:$E$9</c:f>
              <c:numCache>
                <c:formatCode>General</c:formatCode>
                <c:ptCount val="8"/>
                <c:pt idx="0">
                  <c:v>206</c:v>
                </c:pt>
                <c:pt idx="1">
                  <c:v>183</c:v>
                </c:pt>
                <c:pt idx="2">
                  <c:v>169</c:v>
                </c:pt>
                <c:pt idx="3">
                  <c:v>219</c:v>
                </c:pt>
                <c:pt idx="4">
                  <c:v>48</c:v>
                </c:pt>
                <c:pt idx="5">
                  <c:v>75</c:v>
                </c:pt>
                <c:pt idx="6">
                  <c:v>9</c:v>
                </c:pt>
                <c:pt idx="7">
                  <c:v>0</c:v>
                </c:pt>
              </c:numCache>
            </c:numRef>
          </c:val>
          <c:extLst>
            <c:ext xmlns:c16="http://schemas.microsoft.com/office/drawing/2014/chart" uri="{C3380CC4-5D6E-409C-BE32-E72D297353CC}">
              <c16:uniqueId val="{00000000-26FE-4F80-BC36-E5F97F8C0933}"/>
            </c:ext>
          </c:extLst>
        </c:ser>
        <c:dLbls>
          <c:dLblPos val="outEnd"/>
          <c:showLegendKey val="0"/>
          <c:showVal val="1"/>
          <c:showCatName val="0"/>
          <c:showSerName val="0"/>
          <c:showPercent val="0"/>
          <c:showBubbleSize val="0"/>
        </c:dLbls>
        <c:gapWidth val="150"/>
        <c:axId val="269938344"/>
        <c:axId val="269938736"/>
      </c:barChart>
      <c:catAx>
        <c:axId val="269938344"/>
        <c:scaling>
          <c:orientation val="minMax"/>
        </c:scaling>
        <c:delete val="0"/>
        <c:axPos val="b"/>
        <c:numFmt formatCode="General" sourceLinked="0"/>
        <c:majorTickMark val="out"/>
        <c:minorTickMark val="none"/>
        <c:tickLblPos val="nextTo"/>
        <c:txPr>
          <a:bodyPr/>
          <a:lstStyle/>
          <a:p>
            <a:pPr>
              <a:defRPr sz="1600" baseline="0"/>
            </a:pPr>
            <a:endParaRPr lang="en-US"/>
          </a:p>
        </c:txPr>
        <c:crossAx val="269938736"/>
        <c:crosses val="autoZero"/>
        <c:auto val="1"/>
        <c:lblAlgn val="ctr"/>
        <c:lblOffset val="100"/>
        <c:noMultiLvlLbl val="0"/>
      </c:catAx>
      <c:valAx>
        <c:axId val="269938736"/>
        <c:scaling>
          <c:orientation val="minMax"/>
        </c:scaling>
        <c:delete val="0"/>
        <c:axPos val="l"/>
        <c:majorGridlines/>
        <c:numFmt formatCode="General" sourceLinked="1"/>
        <c:majorTickMark val="out"/>
        <c:minorTickMark val="none"/>
        <c:tickLblPos val="nextTo"/>
        <c:txPr>
          <a:bodyPr/>
          <a:lstStyle/>
          <a:p>
            <a:pPr>
              <a:defRPr sz="2000" baseline="0"/>
            </a:pPr>
            <a:endParaRPr lang="en-US"/>
          </a:p>
        </c:txPr>
        <c:crossAx val="269938344"/>
        <c:crosses val="autoZero"/>
        <c:crossBetween val="between"/>
        <c:majorUnit val="100"/>
      </c:valAx>
    </c:plotArea>
    <c:legend>
      <c:legendPos val="r"/>
      <c:layout>
        <c:manualLayout>
          <c:xMode val="edge"/>
          <c:yMode val="edge"/>
          <c:x val="0.79648113279318344"/>
          <c:y val="6.7043975898907412E-2"/>
          <c:w val="0.20351886720681653"/>
          <c:h val="0.35223096895713457"/>
        </c:manualLayout>
      </c:layout>
      <c:overlay val="0"/>
      <c:txPr>
        <a:bodyPr/>
        <a:lstStyle/>
        <a:p>
          <a:pPr>
            <a:defRPr sz="2000" baseline="0"/>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'Bar graphs'!$B$1</c:f>
              <c:strCache>
                <c:ptCount val="1"/>
                <c:pt idx="0">
                  <c:v>2016</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'Bar graphs'!$A$2:$A$9</c:f>
              <c:strCache>
                <c:ptCount val="8"/>
                <c:pt idx="0">
                  <c:v>Opioid</c:v>
                </c:pt>
                <c:pt idx="1">
                  <c:v>Cannabis</c:v>
                </c:pt>
                <c:pt idx="2">
                  <c:v>Other Stimulant</c:v>
                </c:pt>
                <c:pt idx="3">
                  <c:v>Other Psychoactive</c:v>
                </c:pt>
                <c:pt idx="4">
                  <c:v>Cocaine</c:v>
                </c:pt>
                <c:pt idx="5">
                  <c:v>Sedative &amp; Hypnotic</c:v>
                </c:pt>
                <c:pt idx="6">
                  <c:v>Hallucinogen</c:v>
                </c:pt>
                <c:pt idx="7">
                  <c:v>Inhalant</c:v>
                </c:pt>
              </c:strCache>
            </c:strRef>
          </c:cat>
          <c:val>
            <c:numRef>
              <c:f>'Bar graphs'!$B$2:$B$9</c:f>
              <c:numCache>
                <c:formatCode>General</c:formatCode>
                <c:ptCount val="8"/>
                <c:pt idx="0">
                  <c:v>510</c:v>
                </c:pt>
                <c:pt idx="1">
                  <c:v>387</c:v>
                </c:pt>
                <c:pt idx="2">
                  <c:v>373</c:v>
                </c:pt>
                <c:pt idx="3">
                  <c:v>334</c:v>
                </c:pt>
                <c:pt idx="4">
                  <c:v>105</c:v>
                </c:pt>
                <c:pt idx="5">
                  <c:v>61</c:v>
                </c:pt>
                <c:pt idx="6">
                  <c:v>14</c:v>
                </c:pt>
                <c:pt idx="7">
                  <c:v>11</c:v>
                </c:pt>
              </c:numCache>
            </c:numRef>
          </c:val>
          <c:extLst>
            <c:ext xmlns:c16="http://schemas.microsoft.com/office/drawing/2014/chart" uri="{C3380CC4-5D6E-409C-BE32-E72D297353CC}">
              <c16:uniqueId val="{00000000-0139-4547-9DDE-0BE2E336DC9D}"/>
            </c:ext>
          </c:extLst>
        </c:ser>
        <c:ser>
          <c:idx val="1"/>
          <c:order val="1"/>
          <c:tx>
            <c:strRef>
              <c:f>'Bar graphs'!$C$1</c:f>
              <c:strCache>
                <c:ptCount val="1"/>
                <c:pt idx="0">
                  <c:v>2017</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'Bar graphs'!$A$2:$A$9</c:f>
              <c:strCache>
                <c:ptCount val="8"/>
                <c:pt idx="0">
                  <c:v>Opioid</c:v>
                </c:pt>
                <c:pt idx="1">
                  <c:v>Cannabis</c:v>
                </c:pt>
                <c:pt idx="2">
                  <c:v>Other Stimulant</c:v>
                </c:pt>
                <c:pt idx="3">
                  <c:v>Other Psychoactive</c:v>
                </c:pt>
                <c:pt idx="4">
                  <c:v>Cocaine</c:v>
                </c:pt>
                <c:pt idx="5">
                  <c:v>Sedative &amp; Hypnotic</c:v>
                </c:pt>
                <c:pt idx="6">
                  <c:v>Hallucinogen</c:v>
                </c:pt>
                <c:pt idx="7">
                  <c:v>Inhalant</c:v>
                </c:pt>
              </c:strCache>
            </c:strRef>
          </c:cat>
          <c:val>
            <c:numRef>
              <c:f>'Bar graphs'!$C$2:$C$9</c:f>
              <c:numCache>
                <c:formatCode>General</c:formatCode>
                <c:ptCount val="8"/>
                <c:pt idx="0">
                  <c:v>413</c:v>
                </c:pt>
                <c:pt idx="1">
                  <c:v>463</c:v>
                </c:pt>
                <c:pt idx="2">
                  <c:v>344</c:v>
                </c:pt>
                <c:pt idx="3">
                  <c:v>231</c:v>
                </c:pt>
                <c:pt idx="4">
                  <c:v>118</c:v>
                </c:pt>
                <c:pt idx="5">
                  <c:v>67</c:v>
                </c:pt>
                <c:pt idx="6">
                  <c:v>24</c:v>
                </c:pt>
                <c:pt idx="7">
                  <c:v>2</c:v>
                </c:pt>
              </c:numCache>
            </c:numRef>
          </c:val>
          <c:extLst>
            <c:ext xmlns:c16="http://schemas.microsoft.com/office/drawing/2014/chart" uri="{C3380CC4-5D6E-409C-BE32-E72D297353CC}">
              <c16:uniqueId val="{00000001-0139-4547-9DDE-0BE2E336DC9D}"/>
            </c:ext>
          </c:extLst>
        </c:ser>
        <c:ser>
          <c:idx val="2"/>
          <c:order val="2"/>
          <c:tx>
            <c:strRef>
              <c:f>'Bar graphs'!$D$1</c:f>
              <c:strCache>
                <c:ptCount val="1"/>
                <c:pt idx="0">
                  <c:v>2018</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'Bar graphs'!$A$2:$A$9</c:f>
              <c:strCache>
                <c:ptCount val="8"/>
                <c:pt idx="0">
                  <c:v>Opioid</c:v>
                </c:pt>
                <c:pt idx="1">
                  <c:v>Cannabis</c:v>
                </c:pt>
                <c:pt idx="2">
                  <c:v>Other Stimulant</c:v>
                </c:pt>
                <c:pt idx="3">
                  <c:v>Other Psychoactive</c:v>
                </c:pt>
                <c:pt idx="4">
                  <c:v>Cocaine</c:v>
                </c:pt>
                <c:pt idx="5">
                  <c:v>Sedative &amp; Hypnotic</c:v>
                </c:pt>
                <c:pt idx="6">
                  <c:v>Hallucinogen</c:v>
                </c:pt>
                <c:pt idx="7">
                  <c:v>Inhalant</c:v>
                </c:pt>
              </c:strCache>
            </c:strRef>
          </c:cat>
          <c:val>
            <c:numRef>
              <c:f>'Bar graphs'!$D$2:$D$9</c:f>
              <c:numCache>
                <c:formatCode>General</c:formatCode>
                <c:ptCount val="8"/>
                <c:pt idx="0">
                  <c:v>334</c:v>
                </c:pt>
                <c:pt idx="1">
                  <c:v>167</c:v>
                </c:pt>
                <c:pt idx="2">
                  <c:v>200</c:v>
                </c:pt>
                <c:pt idx="3">
                  <c:v>234</c:v>
                </c:pt>
                <c:pt idx="4">
                  <c:v>26</c:v>
                </c:pt>
                <c:pt idx="5">
                  <c:v>67</c:v>
                </c:pt>
                <c:pt idx="6">
                  <c:v>3</c:v>
                </c:pt>
                <c:pt idx="7">
                  <c:v>0</c:v>
                </c:pt>
              </c:numCache>
            </c:numRef>
          </c:val>
          <c:extLst>
            <c:ext xmlns:c16="http://schemas.microsoft.com/office/drawing/2014/chart" uri="{C3380CC4-5D6E-409C-BE32-E72D297353CC}">
              <c16:uniqueId val="{00000002-0139-4547-9DDE-0BE2E336DC9D}"/>
            </c:ext>
          </c:extLst>
        </c:ser>
        <c:ser>
          <c:idx val="3"/>
          <c:order val="3"/>
          <c:tx>
            <c:strRef>
              <c:f>'Bar graphs'!$E$1</c:f>
              <c:strCache>
                <c:ptCount val="1"/>
                <c:pt idx="0">
                  <c:v>2019 Q1-Q3</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'Bar graphs'!$A$2:$A$9</c:f>
              <c:strCache>
                <c:ptCount val="8"/>
                <c:pt idx="0">
                  <c:v>Opioid</c:v>
                </c:pt>
                <c:pt idx="1">
                  <c:v>Cannabis</c:v>
                </c:pt>
                <c:pt idx="2">
                  <c:v>Other Stimulant</c:v>
                </c:pt>
                <c:pt idx="3">
                  <c:v>Other Psychoactive</c:v>
                </c:pt>
                <c:pt idx="4">
                  <c:v>Cocaine</c:v>
                </c:pt>
                <c:pt idx="5">
                  <c:v>Sedative &amp; Hypnotic</c:v>
                </c:pt>
                <c:pt idx="6">
                  <c:v>Hallucinogen</c:v>
                </c:pt>
                <c:pt idx="7">
                  <c:v>Inhalant</c:v>
                </c:pt>
              </c:strCache>
            </c:strRef>
          </c:cat>
          <c:val>
            <c:numRef>
              <c:f>'Bar graphs'!$E$2:$E$9</c:f>
              <c:numCache>
                <c:formatCode>General</c:formatCode>
                <c:ptCount val="8"/>
                <c:pt idx="0">
                  <c:v>206</c:v>
                </c:pt>
                <c:pt idx="1">
                  <c:v>183</c:v>
                </c:pt>
                <c:pt idx="2">
                  <c:v>169</c:v>
                </c:pt>
                <c:pt idx="3">
                  <c:v>219</c:v>
                </c:pt>
                <c:pt idx="4">
                  <c:v>48</c:v>
                </c:pt>
                <c:pt idx="5">
                  <c:v>75</c:v>
                </c:pt>
                <c:pt idx="6">
                  <c:v>9</c:v>
                </c:pt>
                <c:pt idx="7">
                  <c:v>0</c:v>
                </c:pt>
              </c:numCache>
            </c:numRef>
          </c:val>
          <c:extLst>
            <c:ext xmlns:c16="http://schemas.microsoft.com/office/drawing/2014/chart" uri="{C3380CC4-5D6E-409C-BE32-E72D297353CC}">
              <c16:uniqueId val="{00000003-0139-4547-9DDE-0BE2E336DC9D}"/>
            </c:ext>
          </c:extLst>
        </c:ser>
        <c:dLbls>
          <c:showLegendKey val="0"/>
          <c:showVal val="0"/>
          <c:showCatName val="0"/>
          <c:showSerName val="0"/>
          <c:showPercent val="0"/>
          <c:showBubbleSize val="0"/>
        </c:dLbls>
        <c:gapWidth val="219"/>
        <c:overlap val="-27"/>
        <c:axId val="1228200143"/>
        <c:axId val="1226897935"/>
      </c:barChart>
      <c:catAx>
        <c:axId val="1228200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1226897935"/>
        <c:crosses val="autoZero"/>
        <c:auto val="1"/>
        <c:lblAlgn val="ctr"/>
        <c:lblOffset val="100"/>
        <c:noMultiLvlLbl val="0"/>
      </c:catAx>
      <c:valAx>
        <c:axId val="122689793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22820014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61417748192896E-2"/>
          <c:y val="9.8156594557711363E-2"/>
          <c:w val="0.82269064615950227"/>
          <c:h val="0.83270687164705715"/>
        </c:manualLayout>
      </c:layout>
      <c:lineChart>
        <c:grouping val="standard"/>
        <c:varyColors val="0"/>
        <c:ser>
          <c:idx val="0"/>
          <c:order val="0"/>
          <c:tx>
            <c:strRef>
              <c:f>'Line graphs'!$A$2</c:f>
              <c:strCache>
                <c:ptCount val="1"/>
                <c:pt idx="0">
                  <c:v>Inhalant</c:v>
                </c:pt>
              </c:strCache>
            </c:strRef>
          </c:tx>
          <c:spPr>
            <a:ln w="28575" cap="rnd">
              <a:solidFill>
                <a:srgbClr val="C00000"/>
              </a:solidFill>
              <a:round/>
            </a:ln>
            <a:effectLst/>
          </c:spPr>
          <c:marker>
            <c:symbol val="circle"/>
            <c:size val="5"/>
            <c:spPr>
              <a:solidFill>
                <a:srgbClr val="C00000"/>
              </a:solidFill>
              <a:ln w="9525">
                <a:solidFill>
                  <a:srgbClr val="C00000"/>
                </a:solidFill>
              </a:ln>
              <a:effectLst/>
            </c:spPr>
          </c:marker>
          <c:dLbls>
            <c:dLbl>
              <c:idx val="0"/>
              <c:layout>
                <c:manualLayout>
                  <c:x val="-3.8415361304791375E-2"/>
                  <c:y val="2.774886967055099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1BC-42E1-9D0E-C4864F65A67D}"/>
                </c:ext>
              </c:extLst>
            </c:dLbl>
            <c:dLbl>
              <c:idx val="1"/>
              <c:layout>
                <c:manualLayout>
                  <c:x val="0"/>
                  <c:y val="-1.38744348352756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1BC-42E1-9D0E-C4864F65A67D}"/>
                </c:ext>
              </c:extLst>
            </c:dLbl>
            <c:dLbl>
              <c:idx val="2"/>
              <c:layout>
                <c:manualLayout>
                  <c:x val="3.2012801087326131E-3"/>
                  <c:y val="8.324660901165299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1BC-42E1-9D0E-C4864F65A67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'Line graphs'!$B$1:$E$1</c:f>
              <c:strCache>
                <c:ptCount val="4"/>
                <c:pt idx="0">
                  <c:v>2016</c:v>
                </c:pt>
                <c:pt idx="1">
                  <c:v>2017</c:v>
                </c:pt>
                <c:pt idx="2">
                  <c:v>2018</c:v>
                </c:pt>
                <c:pt idx="3">
                  <c:v>2019 Q1-Q3</c:v>
                </c:pt>
              </c:strCache>
            </c:strRef>
          </c:cat>
          <c:val>
            <c:numRef>
              <c:f>'Line graphs'!$B$2:$E$2</c:f>
              <c:numCache>
                <c:formatCode>General</c:formatCode>
                <c:ptCount val="4"/>
                <c:pt idx="0">
                  <c:v>11</c:v>
                </c:pt>
                <c:pt idx="1">
                  <c:v>2</c:v>
                </c:pt>
                <c:pt idx="2">
                  <c:v>0</c:v>
                </c:pt>
                <c:pt idx="3">
                  <c:v>0</c:v>
                </c:pt>
              </c:numCache>
            </c:numRef>
          </c:val>
          <c:smooth val="0"/>
          <c:extLst>
            <c:ext xmlns:c16="http://schemas.microsoft.com/office/drawing/2014/chart" uri="{C3380CC4-5D6E-409C-BE32-E72D297353CC}">
              <c16:uniqueId val="{00000003-91BC-42E1-9D0E-C4864F65A67D}"/>
            </c:ext>
          </c:extLst>
        </c:ser>
        <c:ser>
          <c:idx val="1"/>
          <c:order val="1"/>
          <c:tx>
            <c:strRef>
              <c:f>'Line graphs'!$A$3</c:f>
              <c:strCache>
                <c:ptCount val="1"/>
                <c:pt idx="0">
                  <c:v>Hallucinogen</c:v>
                </c:pt>
              </c:strCache>
            </c:strRef>
          </c:tx>
          <c:spPr>
            <a:ln w="28575" cap="rnd">
              <a:solidFill>
                <a:srgbClr val="7030A0"/>
              </a:solidFill>
              <a:round/>
            </a:ln>
            <a:effectLst/>
          </c:spPr>
          <c:marker>
            <c:symbol val="circle"/>
            <c:size val="5"/>
            <c:spPr>
              <a:solidFill>
                <a:srgbClr val="7030A0"/>
              </a:solidFill>
              <a:ln w="9525">
                <a:solidFill>
                  <a:srgbClr val="7030A0"/>
                </a:solidFill>
              </a:ln>
              <a:effectLst/>
            </c:spPr>
          </c:marker>
          <c:dLbls>
            <c:dLbl>
              <c:idx val="0"/>
              <c:layout>
                <c:manualLayout>
                  <c:x val="-2.0904359110023994E-2"/>
                  <c:y val="-2.634066915852983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1BC-42E1-9D0E-C4864F65A67D}"/>
                </c:ext>
              </c:extLst>
            </c:dLbl>
            <c:dLbl>
              <c:idx val="1"/>
              <c:layout>
                <c:manualLayout>
                  <c:x val="-2.0904359110023963E-2"/>
                  <c:y val="-2.079089522441952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1BC-42E1-9D0E-C4864F65A67D}"/>
                </c:ext>
              </c:extLst>
            </c:dLbl>
            <c:dLbl>
              <c:idx val="2"/>
              <c:layout>
                <c:manualLayout>
                  <c:x val="-3.0060020220999354E-2"/>
                  <c:y val="-2.079089522441963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1BC-42E1-9D0E-C4864F65A67D}"/>
                </c:ext>
              </c:extLst>
            </c:dLbl>
            <c:dLbl>
              <c:idx val="3"/>
              <c:layout>
                <c:manualLayout>
                  <c:x val="6.7547010294258135E-3"/>
                  <c:y val="-1.246623432325412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1BC-42E1-9D0E-C4864F65A67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'Line graphs'!$B$1:$E$1</c:f>
              <c:strCache>
                <c:ptCount val="4"/>
                <c:pt idx="0">
                  <c:v>2016</c:v>
                </c:pt>
                <c:pt idx="1">
                  <c:v>2017</c:v>
                </c:pt>
                <c:pt idx="2">
                  <c:v>2018</c:v>
                </c:pt>
                <c:pt idx="3">
                  <c:v>2019 Q1-Q3</c:v>
                </c:pt>
              </c:strCache>
            </c:strRef>
          </c:cat>
          <c:val>
            <c:numRef>
              <c:f>'Line graphs'!$B$3:$E$3</c:f>
              <c:numCache>
                <c:formatCode>General</c:formatCode>
                <c:ptCount val="4"/>
                <c:pt idx="0">
                  <c:v>14</c:v>
                </c:pt>
                <c:pt idx="1">
                  <c:v>24</c:v>
                </c:pt>
                <c:pt idx="2">
                  <c:v>3</c:v>
                </c:pt>
                <c:pt idx="3">
                  <c:v>9</c:v>
                </c:pt>
              </c:numCache>
            </c:numRef>
          </c:val>
          <c:smooth val="0"/>
          <c:extLst>
            <c:ext xmlns:c16="http://schemas.microsoft.com/office/drawing/2014/chart" uri="{C3380CC4-5D6E-409C-BE32-E72D297353CC}">
              <c16:uniqueId val="{00000008-91BC-42E1-9D0E-C4864F65A67D}"/>
            </c:ext>
          </c:extLst>
        </c:ser>
        <c:ser>
          <c:idx val="2"/>
          <c:order val="2"/>
          <c:tx>
            <c:strRef>
              <c:f>'Line graphs'!$A$4</c:f>
              <c:strCache>
                <c:ptCount val="1"/>
                <c:pt idx="0">
                  <c:v>Sedative &amp; Hypnotic</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dLbl>
              <c:idx val="3"/>
              <c:layout>
                <c:manualLayout>
                  <c:x val="3.1052417054706349E-3"/>
                  <c:y val="-9.6913473561992328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1BC-42E1-9D0E-C4864F65A67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'Line graphs'!$B$1:$E$1</c:f>
              <c:strCache>
                <c:ptCount val="4"/>
                <c:pt idx="0">
                  <c:v>2016</c:v>
                </c:pt>
                <c:pt idx="1">
                  <c:v>2017</c:v>
                </c:pt>
                <c:pt idx="2">
                  <c:v>2018</c:v>
                </c:pt>
                <c:pt idx="3">
                  <c:v>2019 Q1-Q3</c:v>
                </c:pt>
              </c:strCache>
            </c:strRef>
          </c:cat>
          <c:val>
            <c:numRef>
              <c:f>'Line graphs'!$B$4:$E$4</c:f>
              <c:numCache>
                <c:formatCode>General</c:formatCode>
                <c:ptCount val="4"/>
                <c:pt idx="0">
                  <c:v>61</c:v>
                </c:pt>
                <c:pt idx="1">
                  <c:v>67</c:v>
                </c:pt>
                <c:pt idx="2">
                  <c:v>67</c:v>
                </c:pt>
                <c:pt idx="3">
                  <c:v>75</c:v>
                </c:pt>
              </c:numCache>
            </c:numRef>
          </c:val>
          <c:smooth val="0"/>
          <c:extLst>
            <c:ext xmlns:c16="http://schemas.microsoft.com/office/drawing/2014/chart" uri="{C3380CC4-5D6E-409C-BE32-E72D297353CC}">
              <c16:uniqueId val="{0000000A-91BC-42E1-9D0E-C4864F65A67D}"/>
            </c:ext>
          </c:extLst>
        </c:ser>
        <c:ser>
          <c:idx val="3"/>
          <c:order val="3"/>
          <c:tx>
            <c:strRef>
              <c:f>'Line graphs'!$A$5</c:f>
              <c:strCache>
                <c:ptCount val="1"/>
                <c:pt idx="0">
                  <c:v>Cocaine</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dLbl>
              <c:idx val="2"/>
              <c:layout>
                <c:manualLayout>
                  <c:x val="-1.6102438946925045E-2"/>
                  <c:y val="-2.634066915852972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1BC-42E1-9D0E-C4864F65A67D}"/>
                </c:ext>
              </c:extLst>
            </c:dLbl>
            <c:dLbl>
              <c:idx val="3"/>
              <c:layout>
                <c:manualLayout>
                  <c:x val="3.1052417054706349E-3"/>
                  <c:y val="-1.3666864550339324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91BC-42E1-9D0E-C4864F65A67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'Line graphs'!$B$1:$E$1</c:f>
              <c:strCache>
                <c:ptCount val="4"/>
                <c:pt idx="0">
                  <c:v>2016</c:v>
                </c:pt>
                <c:pt idx="1">
                  <c:v>2017</c:v>
                </c:pt>
                <c:pt idx="2">
                  <c:v>2018</c:v>
                </c:pt>
                <c:pt idx="3">
                  <c:v>2019 Q1-Q3</c:v>
                </c:pt>
              </c:strCache>
            </c:strRef>
          </c:cat>
          <c:val>
            <c:numRef>
              <c:f>'Line graphs'!$B$5:$E$5</c:f>
              <c:numCache>
                <c:formatCode>General</c:formatCode>
                <c:ptCount val="4"/>
                <c:pt idx="0">
                  <c:v>105</c:v>
                </c:pt>
                <c:pt idx="1">
                  <c:v>118</c:v>
                </c:pt>
                <c:pt idx="2">
                  <c:v>26</c:v>
                </c:pt>
                <c:pt idx="3">
                  <c:v>48</c:v>
                </c:pt>
              </c:numCache>
            </c:numRef>
          </c:val>
          <c:smooth val="0"/>
          <c:extLst>
            <c:ext xmlns:c16="http://schemas.microsoft.com/office/drawing/2014/chart" uri="{C3380CC4-5D6E-409C-BE32-E72D297353CC}">
              <c16:uniqueId val="{0000000D-91BC-42E1-9D0E-C4864F65A67D}"/>
            </c:ext>
          </c:extLst>
        </c:ser>
        <c:ser>
          <c:idx val="4"/>
          <c:order val="4"/>
          <c:tx>
            <c:strRef>
              <c:f>'Line graphs'!$A$6</c:f>
              <c:strCache>
                <c:ptCount val="1"/>
                <c:pt idx="0">
                  <c:v>Other Psychoactive</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layout>
                <c:manualLayout>
                  <c:x val="-2.2408960761128291E-2"/>
                  <c:y val="4.16233045058264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91BC-42E1-9D0E-C4864F65A67D}"/>
                </c:ext>
              </c:extLst>
            </c:dLbl>
            <c:dLbl>
              <c:idx val="1"/>
              <c:layout>
                <c:manualLayout>
                  <c:x val="-2.4009600815494657E-2"/>
                  <c:y val="3.32986436046611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91BC-42E1-9D0E-C4864F65A67D}"/>
                </c:ext>
              </c:extLst>
            </c:dLbl>
            <c:dLbl>
              <c:idx val="2"/>
              <c:layout>
                <c:manualLayout>
                  <c:x val="-1.7607040598029373E-2"/>
                  <c:y val="-3.32986436046611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91BC-42E1-9D0E-C4864F65A67D}"/>
                </c:ext>
              </c:extLst>
            </c:dLbl>
            <c:dLbl>
              <c:idx val="3"/>
              <c:layout>
                <c:manualLayout>
                  <c:x val="1.6006400543663066E-3"/>
                  <c:y val="-1.942420876938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91BC-42E1-9D0E-C4864F65A67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'Line graphs'!$B$1:$E$1</c:f>
              <c:strCache>
                <c:ptCount val="4"/>
                <c:pt idx="0">
                  <c:v>2016</c:v>
                </c:pt>
                <c:pt idx="1">
                  <c:v>2017</c:v>
                </c:pt>
                <c:pt idx="2">
                  <c:v>2018</c:v>
                </c:pt>
                <c:pt idx="3">
                  <c:v>2019 Q1-Q3</c:v>
                </c:pt>
              </c:strCache>
            </c:strRef>
          </c:cat>
          <c:val>
            <c:numRef>
              <c:f>'Line graphs'!$B$6:$E$6</c:f>
              <c:numCache>
                <c:formatCode>General</c:formatCode>
                <c:ptCount val="4"/>
                <c:pt idx="0">
                  <c:v>334</c:v>
                </c:pt>
                <c:pt idx="1">
                  <c:v>231</c:v>
                </c:pt>
                <c:pt idx="2">
                  <c:v>234</c:v>
                </c:pt>
                <c:pt idx="3">
                  <c:v>219</c:v>
                </c:pt>
              </c:numCache>
            </c:numRef>
          </c:val>
          <c:smooth val="0"/>
          <c:extLst>
            <c:ext xmlns:c16="http://schemas.microsoft.com/office/drawing/2014/chart" uri="{C3380CC4-5D6E-409C-BE32-E72D297353CC}">
              <c16:uniqueId val="{00000012-91BC-42E1-9D0E-C4864F65A67D}"/>
            </c:ext>
          </c:extLst>
        </c:ser>
        <c:ser>
          <c:idx val="5"/>
          <c:order val="5"/>
          <c:tx>
            <c:strRef>
              <c:f>'Line graphs'!$A$7</c:f>
              <c:strCache>
                <c:ptCount val="1"/>
                <c:pt idx="0">
                  <c:v>Other Stimulant</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0"/>
              <c:layout>
                <c:manualLayout>
                  <c:x val="-1.920768065239568E-2"/>
                  <c:y val="2.49739827034958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91BC-42E1-9D0E-C4864F65A67D}"/>
                </c:ext>
              </c:extLst>
            </c:dLbl>
            <c:dLbl>
              <c:idx val="1"/>
              <c:layout>
                <c:manualLayout>
                  <c:x val="-2.8811520978593519E-2"/>
                  <c:y val="3.60735305717162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91BC-42E1-9D0E-C4864F65A67D}"/>
                </c:ext>
              </c:extLst>
            </c:dLbl>
            <c:dLbl>
              <c:idx val="2"/>
              <c:layout>
                <c:manualLayout>
                  <c:x val="-9.6038403261978402E-3"/>
                  <c:y val="-2.49739827034958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91BC-42E1-9D0E-C4864F65A67D}"/>
                </c:ext>
              </c:extLst>
            </c:dLbl>
            <c:dLbl>
              <c:idx val="3"/>
              <c:layout>
                <c:manualLayout>
                  <c:x val="4.8019201630988021E-3"/>
                  <c:y val="8.324660901165197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91BC-42E1-9D0E-C4864F65A67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'Line graphs'!$B$1:$E$1</c:f>
              <c:strCache>
                <c:ptCount val="4"/>
                <c:pt idx="0">
                  <c:v>2016</c:v>
                </c:pt>
                <c:pt idx="1">
                  <c:v>2017</c:v>
                </c:pt>
                <c:pt idx="2">
                  <c:v>2018</c:v>
                </c:pt>
                <c:pt idx="3">
                  <c:v>2019 Q1-Q3</c:v>
                </c:pt>
              </c:strCache>
            </c:strRef>
          </c:cat>
          <c:val>
            <c:numRef>
              <c:f>'Line graphs'!$B$7:$E$7</c:f>
              <c:numCache>
                <c:formatCode>General</c:formatCode>
                <c:ptCount val="4"/>
                <c:pt idx="0">
                  <c:v>373</c:v>
                </c:pt>
                <c:pt idx="1">
                  <c:v>344</c:v>
                </c:pt>
                <c:pt idx="2">
                  <c:v>200</c:v>
                </c:pt>
                <c:pt idx="3">
                  <c:v>169</c:v>
                </c:pt>
              </c:numCache>
            </c:numRef>
          </c:val>
          <c:smooth val="0"/>
          <c:extLst>
            <c:ext xmlns:c16="http://schemas.microsoft.com/office/drawing/2014/chart" uri="{C3380CC4-5D6E-409C-BE32-E72D297353CC}">
              <c16:uniqueId val="{00000017-91BC-42E1-9D0E-C4864F65A67D}"/>
            </c:ext>
          </c:extLst>
        </c:ser>
        <c:ser>
          <c:idx val="6"/>
          <c:order val="6"/>
          <c:tx>
            <c:strRef>
              <c:f>'Line graphs'!$A$8</c:f>
              <c:strCache>
                <c:ptCount val="1"/>
                <c:pt idx="0">
                  <c:v>Cannabis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2"/>
              <c:layout>
                <c:manualLayout>
                  <c:x val="-2.4553818433979142E-2"/>
                  <c:y val="3.193195714962726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91BC-42E1-9D0E-C4864F65A67D}"/>
                </c:ext>
              </c:extLst>
            </c:dLbl>
            <c:dLbl>
              <c:idx val="3"/>
              <c:layout>
                <c:manualLayout>
                  <c:x val="2.6570624902480691E-3"/>
                  <c:y val="-1.3666864550338307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91BC-42E1-9D0E-C4864F65A67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'Line graphs'!$B$1:$E$1</c:f>
              <c:strCache>
                <c:ptCount val="4"/>
                <c:pt idx="0">
                  <c:v>2016</c:v>
                </c:pt>
                <c:pt idx="1">
                  <c:v>2017</c:v>
                </c:pt>
                <c:pt idx="2">
                  <c:v>2018</c:v>
                </c:pt>
                <c:pt idx="3">
                  <c:v>2019 Q1-Q3</c:v>
                </c:pt>
              </c:strCache>
            </c:strRef>
          </c:cat>
          <c:val>
            <c:numRef>
              <c:f>'Line graphs'!$B$8:$E$8</c:f>
              <c:numCache>
                <c:formatCode>General</c:formatCode>
                <c:ptCount val="4"/>
                <c:pt idx="0">
                  <c:v>387</c:v>
                </c:pt>
                <c:pt idx="1">
                  <c:v>463</c:v>
                </c:pt>
                <c:pt idx="2">
                  <c:v>167</c:v>
                </c:pt>
                <c:pt idx="3">
                  <c:v>183</c:v>
                </c:pt>
              </c:numCache>
            </c:numRef>
          </c:val>
          <c:smooth val="0"/>
          <c:extLst>
            <c:ext xmlns:c16="http://schemas.microsoft.com/office/drawing/2014/chart" uri="{C3380CC4-5D6E-409C-BE32-E72D297353CC}">
              <c16:uniqueId val="{0000001A-91BC-42E1-9D0E-C4864F65A67D}"/>
            </c:ext>
          </c:extLst>
        </c:ser>
        <c:ser>
          <c:idx val="7"/>
          <c:order val="7"/>
          <c:tx>
            <c:strRef>
              <c:f>'Line graphs'!$A$9</c:f>
              <c:strCache>
                <c:ptCount val="1"/>
                <c:pt idx="0">
                  <c:v>Opioid</c:v>
                </c:pt>
              </c:strCache>
            </c:strRef>
          </c:tx>
          <c:spPr>
            <a:ln w="28575" cap="rnd">
              <a:solidFill>
                <a:schemeClr val="tx1"/>
              </a:solidFill>
              <a:round/>
            </a:ln>
            <a:effectLst/>
          </c:spPr>
          <c:marker>
            <c:symbol val="circle"/>
            <c:size val="5"/>
            <c:spPr>
              <a:solidFill>
                <a:schemeClr val="tx1"/>
              </a:solidFill>
              <a:ln w="9525">
                <a:solidFill>
                  <a:schemeClr val="tx1">
                    <a:alpha val="91000"/>
                  </a:schemeClr>
                </a:solidFill>
              </a:ln>
              <a:effectLst/>
            </c:spPr>
          </c:marker>
          <c:dLbls>
            <c:dLbl>
              <c:idx val="3"/>
              <c:layout>
                <c:manualLayout>
                  <c:x val="-5.4421761848454423E-4"/>
                  <c:y val="-1.3666864550338307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91BC-42E1-9D0E-C4864F65A67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'Line graphs'!$B$1:$E$1</c:f>
              <c:strCache>
                <c:ptCount val="4"/>
                <c:pt idx="0">
                  <c:v>2016</c:v>
                </c:pt>
                <c:pt idx="1">
                  <c:v>2017</c:v>
                </c:pt>
                <c:pt idx="2">
                  <c:v>2018</c:v>
                </c:pt>
                <c:pt idx="3">
                  <c:v>2019 Q1-Q3</c:v>
                </c:pt>
              </c:strCache>
            </c:strRef>
          </c:cat>
          <c:val>
            <c:numRef>
              <c:f>'Line graphs'!$B$9:$E$9</c:f>
              <c:numCache>
                <c:formatCode>General</c:formatCode>
                <c:ptCount val="4"/>
                <c:pt idx="0">
                  <c:v>510</c:v>
                </c:pt>
                <c:pt idx="1">
                  <c:v>413</c:v>
                </c:pt>
                <c:pt idx="2">
                  <c:v>334</c:v>
                </c:pt>
                <c:pt idx="3">
                  <c:v>206</c:v>
                </c:pt>
              </c:numCache>
            </c:numRef>
          </c:val>
          <c:smooth val="0"/>
          <c:extLst>
            <c:ext xmlns:c16="http://schemas.microsoft.com/office/drawing/2014/chart" uri="{C3380CC4-5D6E-409C-BE32-E72D297353CC}">
              <c16:uniqueId val="{0000001C-91BC-42E1-9D0E-C4864F65A67D}"/>
            </c:ext>
          </c:extLst>
        </c:ser>
        <c:dLbls>
          <c:showLegendKey val="0"/>
          <c:showVal val="0"/>
          <c:showCatName val="0"/>
          <c:showSerName val="0"/>
          <c:showPercent val="0"/>
          <c:showBubbleSize val="0"/>
        </c:dLbls>
        <c:marker val="1"/>
        <c:smooth val="0"/>
        <c:axId val="466439391"/>
        <c:axId val="307598655"/>
      </c:lineChart>
      <c:catAx>
        <c:axId val="4664393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30" b="0" i="0" u="none" strike="noStrike" kern="1200" baseline="0">
                <a:solidFill>
                  <a:schemeClr val="tx1">
                    <a:lumMod val="65000"/>
                    <a:lumOff val="35000"/>
                  </a:schemeClr>
                </a:solidFill>
                <a:latin typeface="+mn-lt"/>
                <a:ea typeface="+mn-ea"/>
                <a:cs typeface="+mn-cs"/>
              </a:defRPr>
            </a:pPr>
            <a:endParaRPr lang="en-US"/>
          </a:p>
        </c:txPr>
        <c:crossAx val="307598655"/>
        <c:crosses val="autoZero"/>
        <c:auto val="1"/>
        <c:lblAlgn val="ctr"/>
        <c:lblOffset val="100"/>
        <c:noMultiLvlLbl val="0"/>
      </c:catAx>
      <c:valAx>
        <c:axId val="307598655"/>
        <c:scaling>
          <c:orientation val="minMax"/>
          <c:max val="55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6643939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userShapes r:id="rId5"/>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000" b="1" dirty="0">
                <a:solidFill>
                  <a:schemeClr val="tx1"/>
                </a:solidFill>
              </a:rPr>
              <a:t>Dispensed Opioid Prescriptions Per Quarter 2018-2019 In La Crosse County </a:t>
            </a:r>
          </a:p>
          <a:p>
            <a:pPr>
              <a:defRPr/>
            </a:pPr>
            <a:r>
              <a:rPr lang="en-US" sz="2000" b="1" dirty="0">
                <a:solidFill>
                  <a:schemeClr val="tx1"/>
                </a:solidFill>
              </a:rPr>
              <a:t>Wisconsin</a:t>
            </a:r>
            <a:r>
              <a:rPr lang="en-US" sz="2000" b="1" baseline="0" dirty="0">
                <a:solidFill>
                  <a:schemeClr val="tx1"/>
                </a:solidFill>
              </a:rPr>
              <a:t> Prescription Drug Monitoring Program (PDMP)</a:t>
            </a:r>
            <a:r>
              <a:rPr lang="en-US" sz="2000" b="1" dirty="0">
                <a:solidFill>
                  <a:schemeClr val="tx1"/>
                </a:solidFill>
              </a:rPr>
              <a:t> Report</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Dispensed Opioid Prescriptions Per Quarter 2018 -2019 - WI PDMP</c:v>
                </c:pt>
              </c:strCache>
            </c:strRef>
          </c:tx>
          <c:spPr>
            <a:solidFill>
              <a:schemeClr val="accent1"/>
            </a:solidFill>
            <a:ln>
              <a:noFill/>
            </a:ln>
            <a:effectLst/>
          </c:spPr>
          <c:invertIfNegative val="0"/>
          <c:cat>
            <c:strRef>
              <c:f>Sheet1!$A$2:$A$8</c:f>
              <c:strCache>
                <c:ptCount val="7"/>
                <c:pt idx="0">
                  <c:v>Q1 2018</c:v>
                </c:pt>
                <c:pt idx="1">
                  <c:v>Q2 2018</c:v>
                </c:pt>
                <c:pt idx="2">
                  <c:v>Q3 2018</c:v>
                </c:pt>
                <c:pt idx="3">
                  <c:v>Q4 2018</c:v>
                </c:pt>
                <c:pt idx="4">
                  <c:v>Q1 2019</c:v>
                </c:pt>
                <c:pt idx="5">
                  <c:v>Q2 2019</c:v>
                </c:pt>
                <c:pt idx="6">
                  <c:v>Q3 2019</c:v>
                </c:pt>
              </c:strCache>
            </c:strRef>
          </c:cat>
          <c:val>
            <c:numRef>
              <c:f>Sheet1!$B$2:$B$8</c:f>
              <c:numCache>
                <c:formatCode>General</c:formatCode>
                <c:ptCount val="7"/>
                <c:pt idx="0">
                  <c:v>17351</c:v>
                </c:pt>
                <c:pt idx="1">
                  <c:v>17033</c:v>
                </c:pt>
                <c:pt idx="2">
                  <c:v>15644</c:v>
                </c:pt>
                <c:pt idx="3">
                  <c:v>16242</c:v>
                </c:pt>
                <c:pt idx="4">
                  <c:v>15259</c:v>
                </c:pt>
                <c:pt idx="5">
                  <c:v>15238</c:v>
                </c:pt>
                <c:pt idx="6">
                  <c:v>14885</c:v>
                </c:pt>
              </c:numCache>
            </c:numRef>
          </c:val>
          <c:extLst>
            <c:ext xmlns:c16="http://schemas.microsoft.com/office/drawing/2014/chart" uri="{C3380CC4-5D6E-409C-BE32-E72D297353CC}">
              <c16:uniqueId val="{00000000-0ACD-4173-9296-D85C2EE2B733}"/>
            </c:ext>
          </c:extLst>
        </c:ser>
        <c:dLbls>
          <c:showLegendKey val="0"/>
          <c:showVal val="0"/>
          <c:showCatName val="0"/>
          <c:showSerName val="0"/>
          <c:showPercent val="0"/>
          <c:showBubbleSize val="0"/>
        </c:dLbls>
        <c:gapWidth val="219"/>
        <c:overlap val="-27"/>
        <c:axId val="332358600"/>
        <c:axId val="332354336"/>
      </c:barChart>
      <c:catAx>
        <c:axId val="332358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332354336"/>
        <c:crosses val="autoZero"/>
        <c:auto val="1"/>
        <c:lblAlgn val="ctr"/>
        <c:lblOffset val="100"/>
        <c:noMultiLvlLbl val="0"/>
      </c:catAx>
      <c:valAx>
        <c:axId val="3323543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3323586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solidFill>
                <a:latin typeface="+mn-lt"/>
                <a:ea typeface="+mn-ea"/>
                <a:cs typeface="+mn-cs"/>
              </a:defRPr>
            </a:pPr>
            <a:r>
              <a:rPr lang="en-US" sz="2400" baseline="0" dirty="0">
                <a:solidFill>
                  <a:schemeClr val="tx1"/>
                </a:solidFill>
              </a:rPr>
              <a:t>Number of Newly Enrolled Clients in </a:t>
            </a:r>
          </a:p>
          <a:p>
            <a:pPr>
              <a:defRPr sz="2400">
                <a:solidFill>
                  <a:schemeClr val="tx1"/>
                </a:solidFill>
              </a:defRPr>
            </a:pPr>
            <a:r>
              <a:rPr lang="en-US" sz="2400" baseline="0" dirty="0">
                <a:solidFill>
                  <a:schemeClr val="tx1"/>
                </a:solidFill>
              </a:rPr>
              <a:t>Medicated Assisted Treatment By Quarter 2019</a:t>
            </a:r>
          </a:p>
        </c:rich>
      </c:tx>
      <c:layout>
        <c:manualLayout>
          <c:xMode val="edge"/>
          <c:yMode val="edge"/>
          <c:x val="0.19929438497757265"/>
          <c:y val="2.3437634214201163E-3"/>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6.4252495038597382E-2"/>
          <c:y val="0.20405516065618831"/>
          <c:w val="0.93635396161417328"/>
          <c:h val="0.71421310813157557"/>
        </c:manualLayout>
      </c:layout>
      <c:barChart>
        <c:barDir val="col"/>
        <c:grouping val="stacked"/>
        <c:varyColors val="0"/>
        <c:ser>
          <c:idx val="0"/>
          <c:order val="0"/>
          <c:tx>
            <c:strRef>
              <c:f>Sheet1!$B$1</c:f>
              <c:strCache>
                <c:ptCount val="1"/>
                <c:pt idx="0">
                  <c:v>AMS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Q1</c:v>
                </c:pt>
                <c:pt idx="1">
                  <c:v>Q2</c:v>
                </c:pt>
                <c:pt idx="2">
                  <c:v>Q3</c:v>
                </c:pt>
                <c:pt idx="3">
                  <c:v>Q4</c:v>
                </c:pt>
              </c:strCache>
            </c:strRef>
          </c:cat>
          <c:val>
            <c:numRef>
              <c:f>Sheet1!$B$2:$B$5</c:f>
              <c:numCache>
                <c:formatCode>General</c:formatCode>
                <c:ptCount val="4"/>
                <c:pt idx="0">
                  <c:v>43</c:v>
                </c:pt>
                <c:pt idx="1">
                  <c:v>78</c:v>
                </c:pt>
                <c:pt idx="2">
                  <c:v>59</c:v>
                </c:pt>
              </c:numCache>
            </c:numRef>
          </c:val>
          <c:extLst>
            <c:ext xmlns:c16="http://schemas.microsoft.com/office/drawing/2014/chart" uri="{C3380CC4-5D6E-409C-BE32-E72D297353CC}">
              <c16:uniqueId val="{00000000-57BD-4009-85FB-404C7080C612}"/>
            </c:ext>
          </c:extLst>
        </c:ser>
        <c:ser>
          <c:idx val="1"/>
          <c:order val="1"/>
          <c:tx>
            <c:strRef>
              <c:f>Sheet1!$C$1</c:f>
              <c:strCache>
                <c:ptCount val="1"/>
                <c:pt idx="0">
                  <c:v>GHS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Q1</c:v>
                </c:pt>
                <c:pt idx="1">
                  <c:v>Q2</c:v>
                </c:pt>
                <c:pt idx="2">
                  <c:v>Q3</c:v>
                </c:pt>
                <c:pt idx="3">
                  <c:v>Q4</c:v>
                </c:pt>
              </c:strCache>
            </c:strRef>
          </c:cat>
          <c:val>
            <c:numRef>
              <c:f>Sheet1!$C$2:$C$5</c:f>
              <c:numCache>
                <c:formatCode>General</c:formatCode>
                <c:ptCount val="4"/>
                <c:pt idx="0">
                  <c:v>18</c:v>
                </c:pt>
                <c:pt idx="1">
                  <c:v>16</c:v>
                </c:pt>
                <c:pt idx="2">
                  <c:v>18</c:v>
                </c:pt>
              </c:numCache>
            </c:numRef>
          </c:val>
          <c:extLst>
            <c:ext xmlns:c16="http://schemas.microsoft.com/office/drawing/2014/chart" uri="{C3380CC4-5D6E-409C-BE32-E72D297353CC}">
              <c16:uniqueId val="{00000001-57BD-4009-85FB-404C7080C612}"/>
            </c:ext>
          </c:extLst>
        </c:ser>
        <c:ser>
          <c:idx val="2"/>
          <c:order val="2"/>
          <c:tx>
            <c:strRef>
              <c:f>Sheet1!$D$1</c:f>
              <c:strCache>
                <c:ptCount val="1"/>
                <c:pt idx="0">
                  <c:v>MCHS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Q1</c:v>
                </c:pt>
                <c:pt idx="1">
                  <c:v>Q2</c:v>
                </c:pt>
                <c:pt idx="2">
                  <c:v>Q3</c:v>
                </c:pt>
                <c:pt idx="3">
                  <c:v>Q4</c:v>
                </c:pt>
              </c:strCache>
            </c:strRef>
          </c:cat>
          <c:val>
            <c:numRef>
              <c:f>Sheet1!$D$2:$D$5</c:f>
              <c:numCache>
                <c:formatCode>General</c:formatCode>
                <c:ptCount val="4"/>
                <c:pt idx="0">
                  <c:v>5</c:v>
                </c:pt>
                <c:pt idx="1">
                  <c:v>1</c:v>
                </c:pt>
                <c:pt idx="2">
                  <c:v>2</c:v>
                </c:pt>
              </c:numCache>
            </c:numRef>
          </c:val>
          <c:extLst>
            <c:ext xmlns:c16="http://schemas.microsoft.com/office/drawing/2014/chart" uri="{C3380CC4-5D6E-409C-BE32-E72D297353CC}">
              <c16:uniqueId val="{00000002-57BD-4009-85FB-404C7080C612}"/>
            </c:ext>
          </c:extLst>
        </c:ser>
        <c:ser>
          <c:idx val="3"/>
          <c:order val="3"/>
          <c:tx>
            <c:strRef>
              <c:f>Sheet1!$E$1</c:f>
              <c:strCache>
                <c:ptCount val="1"/>
                <c:pt idx="0">
                  <c:v>ISRS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Q1</c:v>
                </c:pt>
                <c:pt idx="1">
                  <c:v>Q2</c:v>
                </c:pt>
                <c:pt idx="2">
                  <c:v>Q3</c:v>
                </c:pt>
                <c:pt idx="3">
                  <c:v>Q4</c:v>
                </c:pt>
              </c:strCache>
            </c:strRef>
          </c:cat>
          <c:val>
            <c:numRef>
              <c:f>Sheet1!$E$2:$E$5</c:f>
              <c:numCache>
                <c:formatCode>General</c:formatCode>
                <c:ptCount val="4"/>
                <c:pt idx="0">
                  <c:v>30</c:v>
                </c:pt>
                <c:pt idx="1">
                  <c:v>6</c:v>
                </c:pt>
                <c:pt idx="2">
                  <c:v>4</c:v>
                </c:pt>
              </c:numCache>
            </c:numRef>
          </c:val>
          <c:extLst>
            <c:ext xmlns:c16="http://schemas.microsoft.com/office/drawing/2014/chart" uri="{C3380CC4-5D6E-409C-BE32-E72D297353CC}">
              <c16:uniqueId val="{00000003-57BD-4009-85FB-404C7080C612}"/>
            </c:ext>
          </c:extLst>
        </c:ser>
        <c:ser>
          <c:idx val="4"/>
          <c:order val="4"/>
          <c:tx>
            <c:strRef>
              <c:f>Sheet1!$F$1</c:f>
              <c:strCache>
                <c:ptCount val="1"/>
                <c:pt idx="0">
                  <c:v>Clean Slate</c:v>
                </c:pt>
              </c:strCache>
            </c:strRef>
          </c:tx>
          <c:spPr>
            <a:solidFill>
              <a:schemeClr val="accent5"/>
            </a:solidFill>
            <a:ln>
              <a:noFill/>
            </a:ln>
            <a:effectLst/>
          </c:spPr>
          <c:invertIfNegative val="0"/>
          <c:cat>
            <c:strRef>
              <c:f>Sheet1!$A$2:$A$5</c:f>
              <c:strCache>
                <c:ptCount val="4"/>
                <c:pt idx="0">
                  <c:v>Q1</c:v>
                </c:pt>
                <c:pt idx="1">
                  <c:v>Q2</c:v>
                </c:pt>
                <c:pt idx="2">
                  <c:v>Q3</c:v>
                </c:pt>
                <c:pt idx="3">
                  <c:v>Q4</c:v>
                </c:pt>
              </c:strCache>
            </c:strRef>
          </c:cat>
          <c:val>
            <c:numRef>
              <c:f>Sheet1!$F$2:$F$5</c:f>
              <c:numCache>
                <c:formatCode>General</c:formatCode>
                <c:ptCount val="4"/>
              </c:numCache>
            </c:numRef>
          </c:val>
          <c:extLst>
            <c:ext xmlns:c16="http://schemas.microsoft.com/office/drawing/2014/chart" uri="{C3380CC4-5D6E-409C-BE32-E72D297353CC}">
              <c16:uniqueId val="{00000000-B612-4031-B7C3-14E126E4274C}"/>
            </c:ext>
          </c:extLst>
        </c:ser>
        <c:dLbls>
          <c:showLegendKey val="0"/>
          <c:showVal val="0"/>
          <c:showCatName val="0"/>
          <c:showSerName val="0"/>
          <c:showPercent val="0"/>
          <c:showBubbleSize val="0"/>
        </c:dLbls>
        <c:gapWidth val="219"/>
        <c:overlap val="100"/>
        <c:axId val="325557272"/>
        <c:axId val="325558912"/>
      </c:barChart>
      <c:catAx>
        <c:axId val="325557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325558912"/>
        <c:crosses val="autoZero"/>
        <c:auto val="1"/>
        <c:lblAlgn val="ctr"/>
        <c:lblOffset val="100"/>
        <c:noMultiLvlLbl val="0"/>
      </c:catAx>
      <c:valAx>
        <c:axId val="3255589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325557272"/>
        <c:crosses val="autoZero"/>
        <c:crossBetween val="between"/>
      </c:valAx>
      <c:spPr>
        <a:noFill/>
        <a:ln>
          <a:noFill/>
        </a:ln>
        <a:effectLst/>
      </c:spPr>
    </c:plotArea>
    <c:legend>
      <c:legendPos val="b"/>
      <c:layout>
        <c:manualLayout>
          <c:xMode val="edge"/>
          <c:yMode val="edge"/>
          <c:x val="0.20684762794122394"/>
          <c:y val="0.22043581728625736"/>
          <c:w val="0.54321358123937113"/>
          <c:h val="6.2691622088804494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solidFill>
                <a:latin typeface="+mn-lt"/>
                <a:ea typeface="+mn-ea"/>
                <a:cs typeface="+mn-cs"/>
              </a:defRPr>
            </a:pPr>
            <a:r>
              <a:rPr lang="en-US" dirty="0"/>
              <a:t>Number of “Active Total” Clients in </a:t>
            </a:r>
          </a:p>
          <a:p>
            <a:pPr>
              <a:defRPr/>
            </a:pPr>
            <a:r>
              <a:rPr lang="en-US" dirty="0"/>
              <a:t>Medicated Assisted Treatment By Quarter 2019</a:t>
            </a:r>
          </a:p>
        </c:rich>
      </c:tx>
      <c:layout>
        <c:manualLayout>
          <c:xMode val="edge"/>
          <c:yMode val="edge"/>
          <c:x val="0.19307686319933773"/>
          <c:y val="2.0264158991040464E-4"/>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6.3646038385826761E-2"/>
          <c:y val="0.17288680038836118"/>
          <c:w val="0.93635396161417328"/>
          <c:h val="0.71421310813157557"/>
        </c:manualLayout>
      </c:layout>
      <c:barChart>
        <c:barDir val="col"/>
        <c:grouping val="stacked"/>
        <c:varyColors val="0"/>
        <c:ser>
          <c:idx val="0"/>
          <c:order val="0"/>
          <c:tx>
            <c:strRef>
              <c:f>Sheet1!$B$1</c:f>
              <c:strCache>
                <c:ptCount val="1"/>
                <c:pt idx="0">
                  <c:v>AMS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Q1</c:v>
                </c:pt>
                <c:pt idx="1">
                  <c:v>Q2</c:v>
                </c:pt>
                <c:pt idx="2">
                  <c:v>Q3</c:v>
                </c:pt>
                <c:pt idx="3">
                  <c:v>Q4</c:v>
                </c:pt>
              </c:strCache>
            </c:strRef>
          </c:cat>
          <c:val>
            <c:numRef>
              <c:f>Sheet1!$B$2:$B$5</c:f>
              <c:numCache>
                <c:formatCode>General</c:formatCode>
                <c:ptCount val="4"/>
                <c:pt idx="0">
                  <c:v>356</c:v>
                </c:pt>
                <c:pt idx="1">
                  <c:v>373</c:v>
                </c:pt>
                <c:pt idx="2">
                  <c:v>365</c:v>
                </c:pt>
              </c:numCache>
            </c:numRef>
          </c:val>
          <c:extLst>
            <c:ext xmlns:c16="http://schemas.microsoft.com/office/drawing/2014/chart" uri="{C3380CC4-5D6E-409C-BE32-E72D297353CC}">
              <c16:uniqueId val="{00000000-57BD-4009-85FB-404C7080C612}"/>
            </c:ext>
          </c:extLst>
        </c:ser>
        <c:ser>
          <c:idx val="1"/>
          <c:order val="1"/>
          <c:tx>
            <c:strRef>
              <c:f>Sheet1!$C$1</c:f>
              <c:strCache>
                <c:ptCount val="1"/>
                <c:pt idx="0">
                  <c:v>GHS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Q1</c:v>
                </c:pt>
                <c:pt idx="1">
                  <c:v>Q2</c:v>
                </c:pt>
                <c:pt idx="2">
                  <c:v>Q3</c:v>
                </c:pt>
                <c:pt idx="3">
                  <c:v>Q4</c:v>
                </c:pt>
              </c:strCache>
            </c:strRef>
          </c:cat>
          <c:val>
            <c:numRef>
              <c:f>Sheet1!$C$2:$C$5</c:f>
              <c:numCache>
                <c:formatCode>General</c:formatCode>
                <c:ptCount val="4"/>
                <c:pt idx="0">
                  <c:v>186</c:v>
                </c:pt>
                <c:pt idx="1">
                  <c:v>184</c:v>
                </c:pt>
                <c:pt idx="2">
                  <c:v>188</c:v>
                </c:pt>
              </c:numCache>
            </c:numRef>
          </c:val>
          <c:extLst>
            <c:ext xmlns:c16="http://schemas.microsoft.com/office/drawing/2014/chart" uri="{C3380CC4-5D6E-409C-BE32-E72D297353CC}">
              <c16:uniqueId val="{00000001-57BD-4009-85FB-404C7080C612}"/>
            </c:ext>
          </c:extLst>
        </c:ser>
        <c:ser>
          <c:idx val="2"/>
          <c:order val="2"/>
          <c:tx>
            <c:strRef>
              <c:f>Sheet1!$D$1</c:f>
              <c:strCache>
                <c:ptCount val="1"/>
                <c:pt idx="0">
                  <c:v>MCHS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Q1</c:v>
                </c:pt>
                <c:pt idx="1">
                  <c:v>Q2</c:v>
                </c:pt>
                <c:pt idx="2">
                  <c:v>Q3</c:v>
                </c:pt>
                <c:pt idx="3">
                  <c:v>Q4</c:v>
                </c:pt>
              </c:strCache>
            </c:strRef>
          </c:cat>
          <c:val>
            <c:numRef>
              <c:f>Sheet1!$D$2:$D$5</c:f>
              <c:numCache>
                <c:formatCode>General</c:formatCode>
                <c:ptCount val="4"/>
                <c:pt idx="0">
                  <c:v>43</c:v>
                </c:pt>
                <c:pt idx="1">
                  <c:v>43</c:v>
                </c:pt>
                <c:pt idx="2">
                  <c:v>40</c:v>
                </c:pt>
              </c:numCache>
            </c:numRef>
          </c:val>
          <c:extLst>
            <c:ext xmlns:c16="http://schemas.microsoft.com/office/drawing/2014/chart" uri="{C3380CC4-5D6E-409C-BE32-E72D297353CC}">
              <c16:uniqueId val="{00000002-57BD-4009-85FB-404C7080C612}"/>
            </c:ext>
          </c:extLst>
        </c:ser>
        <c:ser>
          <c:idx val="3"/>
          <c:order val="3"/>
          <c:tx>
            <c:strRef>
              <c:f>Sheet1!$E$1</c:f>
              <c:strCache>
                <c:ptCount val="1"/>
                <c:pt idx="0">
                  <c:v>ISRS</c:v>
                </c:pt>
              </c:strCache>
            </c:strRef>
          </c:tx>
          <c:spPr>
            <a:solidFill>
              <a:schemeClr val="accent4"/>
            </a:solidFill>
            <a:ln>
              <a:noFill/>
            </a:ln>
            <a:effectLst/>
          </c:spPr>
          <c:invertIfNegative val="0"/>
          <c:dLbls>
            <c:dLbl>
              <c:idx val="0"/>
              <c:layout>
                <c:manualLayout>
                  <c:x val="-1.2733113735580752E-3"/>
                  <c:y val="-5.402517848187939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C35-4407-97B5-E11A8EEB6D46}"/>
                </c:ext>
              </c:extLst>
            </c:dLbl>
            <c:dLbl>
              <c:idx val="1"/>
              <c:layout>
                <c:manualLayout>
                  <c:x val="0"/>
                  <c:y val="-3.532415516122883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C35-4407-97B5-E11A8EEB6D46}"/>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Q1</c:v>
                </c:pt>
                <c:pt idx="1">
                  <c:v>Q2</c:v>
                </c:pt>
                <c:pt idx="2">
                  <c:v>Q3</c:v>
                </c:pt>
                <c:pt idx="3">
                  <c:v>Q4</c:v>
                </c:pt>
              </c:strCache>
            </c:strRef>
          </c:cat>
          <c:val>
            <c:numRef>
              <c:f>Sheet1!$E$2:$E$5</c:f>
              <c:numCache>
                <c:formatCode>General</c:formatCode>
                <c:ptCount val="4"/>
                <c:pt idx="0">
                  <c:v>30</c:v>
                </c:pt>
                <c:pt idx="1">
                  <c:v>12</c:v>
                </c:pt>
                <c:pt idx="2">
                  <c:v>35</c:v>
                </c:pt>
              </c:numCache>
            </c:numRef>
          </c:val>
          <c:extLst>
            <c:ext xmlns:c16="http://schemas.microsoft.com/office/drawing/2014/chart" uri="{C3380CC4-5D6E-409C-BE32-E72D297353CC}">
              <c16:uniqueId val="{00000003-57BD-4009-85FB-404C7080C612}"/>
            </c:ext>
          </c:extLst>
        </c:ser>
        <c:ser>
          <c:idx val="4"/>
          <c:order val="4"/>
          <c:tx>
            <c:strRef>
              <c:f>Sheet1!$F$1</c:f>
              <c:strCache>
                <c:ptCount val="1"/>
                <c:pt idx="0">
                  <c:v>Clean Slate</c:v>
                </c:pt>
              </c:strCache>
            </c:strRef>
          </c:tx>
          <c:spPr>
            <a:solidFill>
              <a:schemeClr val="accent5"/>
            </a:solidFill>
            <a:ln>
              <a:noFill/>
            </a:ln>
            <a:effectLst/>
          </c:spPr>
          <c:invertIfNegative val="0"/>
          <c:cat>
            <c:strRef>
              <c:f>Sheet1!$A$2:$A$5</c:f>
              <c:strCache>
                <c:ptCount val="4"/>
                <c:pt idx="0">
                  <c:v>Q1</c:v>
                </c:pt>
                <c:pt idx="1">
                  <c:v>Q2</c:v>
                </c:pt>
                <c:pt idx="2">
                  <c:v>Q3</c:v>
                </c:pt>
                <c:pt idx="3">
                  <c:v>Q4</c:v>
                </c:pt>
              </c:strCache>
            </c:strRef>
          </c:cat>
          <c:val>
            <c:numRef>
              <c:f>Sheet1!$F$2:$F$5</c:f>
              <c:numCache>
                <c:formatCode>General</c:formatCode>
                <c:ptCount val="4"/>
              </c:numCache>
            </c:numRef>
          </c:val>
          <c:extLst>
            <c:ext xmlns:c16="http://schemas.microsoft.com/office/drawing/2014/chart" uri="{C3380CC4-5D6E-409C-BE32-E72D297353CC}">
              <c16:uniqueId val="{00000000-3950-4D44-A2EF-812418B7B478}"/>
            </c:ext>
          </c:extLst>
        </c:ser>
        <c:dLbls>
          <c:showLegendKey val="0"/>
          <c:showVal val="0"/>
          <c:showCatName val="0"/>
          <c:showSerName val="0"/>
          <c:showPercent val="0"/>
          <c:showBubbleSize val="0"/>
        </c:dLbls>
        <c:gapWidth val="219"/>
        <c:overlap val="100"/>
        <c:axId val="325557272"/>
        <c:axId val="325558912"/>
      </c:barChart>
      <c:catAx>
        <c:axId val="325557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325558912"/>
        <c:crosses val="autoZero"/>
        <c:auto val="1"/>
        <c:lblAlgn val="ctr"/>
        <c:lblOffset val="100"/>
        <c:noMultiLvlLbl val="0"/>
      </c:catAx>
      <c:valAx>
        <c:axId val="3255589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325557272"/>
        <c:crosses val="autoZero"/>
        <c:crossBetween val="between"/>
      </c:valAx>
      <c:spPr>
        <a:noFill/>
        <a:ln>
          <a:noFill/>
        </a:ln>
        <a:effectLst/>
      </c:spPr>
    </c:plotArea>
    <c:legend>
      <c:legendPos val="b"/>
      <c:layout>
        <c:manualLayout>
          <c:xMode val="edge"/>
          <c:yMode val="edge"/>
          <c:x val="0.19938285415511092"/>
          <c:y val="0.16539414379292122"/>
          <c:w val="0.54321358123937113"/>
          <c:h val="6.2691622088804494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baseline="0">
          <a:solidFill>
            <a:schemeClr val="tx1"/>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8122633623136256E-2"/>
          <c:y val="6.1652432231026552E-2"/>
          <c:w val="0.92687733759842517"/>
          <c:h val="0.73324417241362128"/>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Sheet1!$A$2:$A$9</c:f>
              <c:strCache>
                <c:ptCount val="8"/>
                <c:pt idx="0">
                  <c:v>Meth</c:v>
                </c:pt>
                <c:pt idx="1">
                  <c:v>Marijuana</c:v>
                </c:pt>
                <c:pt idx="2">
                  <c:v>Rx Opioids</c:v>
                </c:pt>
                <c:pt idx="3">
                  <c:v>Amphet/Phen/Bath Salts</c:v>
                </c:pt>
                <c:pt idx="4">
                  <c:v>Heroin</c:v>
                </c:pt>
                <c:pt idx="5">
                  <c:v>Cocaine</c:v>
                </c:pt>
                <c:pt idx="6">
                  <c:v>GB/Ketamine</c:v>
                </c:pt>
                <c:pt idx="7">
                  <c:v>LSD</c:v>
                </c:pt>
              </c:strCache>
            </c:strRef>
          </c:cat>
          <c:val>
            <c:numRef>
              <c:f>Sheet1!$B$2:$B$9</c:f>
              <c:numCache>
                <c:formatCode>General</c:formatCode>
                <c:ptCount val="8"/>
                <c:pt idx="0">
                  <c:v>222</c:v>
                </c:pt>
                <c:pt idx="1">
                  <c:v>184</c:v>
                </c:pt>
                <c:pt idx="2">
                  <c:v>102</c:v>
                </c:pt>
                <c:pt idx="3">
                  <c:v>58</c:v>
                </c:pt>
                <c:pt idx="4">
                  <c:v>53</c:v>
                </c:pt>
                <c:pt idx="5">
                  <c:v>53</c:v>
                </c:pt>
                <c:pt idx="6">
                  <c:v>6</c:v>
                </c:pt>
                <c:pt idx="7">
                  <c:v>1</c:v>
                </c:pt>
              </c:numCache>
            </c:numRef>
          </c:val>
          <c:extLst>
            <c:ext xmlns:c16="http://schemas.microsoft.com/office/drawing/2014/chart" uri="{C3380CC4-5D6E-409C-BE32-E72D297353CC}">
              <c16:uniqueId val="{00000000-71AA-47A2-A800-94C112CEB0FF}"/>
            </c:ext>
          </c:extLst>
        </c:ser>
        <c:dLbls>
          <c:showLegendKey val="0"/>
          <c:showVal val="0"/>
          <c:showCatName val="0"/>
          <c:showSerName val="0"/>
          <c:showPercent val="0"/>
          <c:showBubbleSize val="0"/>
        </c:dLbls>
        <c:gapWidth val="219"/>
        <c:overlap val="-27"/>
        <c:axId val="506879320"/>
        <c:axId val="506879648"/>
      </c:barChart>
      <c:catAx>
        <c:axId val="506879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solidFill>
                <a:latin typeface="+mn-lt"/>
                <a:ea typeface="+mn-ea"/>
                <a:cs typeface="+mn-cs"/>
              </a:defRPr>
            </a:pPr>
            <a:endParaRPr lang="en-US"/>
          </a:p>
        </c:txPr>
        <c:crossAx val="506879648"/>
        <c:crosses val="autoZero"/>
        <c:auto val="1"/>
        <c:lblAlgn val="ctr"/>
        <c:lblOffset val="100"/>
        <c:noMultiLvlLbl val="0"/>
      </c:catAx>
      <c:valAx>
        <c:axId val="5068796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solidFill>
                <a:latin typeface="+mn-lt"/>
                <a:ea typeface="+mn-ea"/>
                <a:cs typeface="+mn-cs"/>
              </a:defRPr>
            </a:pPr>
            <a:endParaRPr lang="en-US"/>
          </a:p>
        </c:txPr>
        <c:crossAx val="50687932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Column1</c:v>
                </c:pt>
              </c:strCache>
            </c:strRef>
          </c:tx>
          <c:spPr>
            <a:solidFill>
              <a:schemeClr val="accent1"/>
            </a:solidFill>
            <a:ln>
              <a:noFill/>
            </a:ln>
            <a:effectLst/>
          </c:spPr>
          <c:invertIfNegative val="0"/>
          <c:cat>
            <c:strRef>
              <c:f>Sheet1!$A$2:$A$11</c:f>
              <c:strCache>
                <c:ptCount val="10"/>
                <c:pt idx="0">
                  <c:v>Meth</c:v>
                </c:pt>
                <c:pt idx="1">
                  <c:v>Marijuana</c:v>
                </c:pt>
                <c:pt idx="2">
                  <c:v>Rx Opioids</c:v>
                </c:pt>
                <c:pt idx="3">
                  <c:v>Heroin</c:v>
                </c:pt>
                <c:pt idx="4">
                  <c:v>Cocaine</c:v>
                </c:pt>
                <c:pt idx="5">
                  <c:v>Amphet/Phen/Bath Salts</c:v>
                </c:pt>
                <c:pt idx="6">
                  <c:v>Other controlled</c:v>
                </c:pt>
                <c:pt idx="7">
                  <c:v>GB/Ketamine</c:v>
                </c:pt>
                <c:pt idx="8">
                  <c:v>LSD</c:v>
                </c:pt>
                <c:pt idx="9">
                  <c:v>Designer Drugs/Other</c:v>
                </c:pt>
              </c:strCache>
            </c:strRef>
          </c:cat>
          <c:val>
            <c:numRef>
              <c:f>Sheet1!$B$2:$B$11</c:f>
              <c:numCache>
                <c:formatCode>General</c:formatCode>
                <c:ptCount val="10"/>
                <c:pt idx="0">
                  <c:v>288</c:v>
                </c:pt>
                <c:pt idx="1">
                  <c:v>347</c:v>
                </c:pt>
                <c:pt idx="2">
                  <c:v>129</c:v>
                </c:pt>
                <c:pt idx="3">
                  <c:v>42</c:v>
                </c:pt>
                <c:pt idx="4">
                  <c:v>56</c:v>
                </c:pt>
                <c:pt idx="5">
                  <c:v>87</c:v>
                </c:pt>
                <c:pt idx="6">
                  <c:v>16</c:v>
                </c:pt>
                <c:pt idx="7">
                  <c:v>3</c:v>
                </c:pt>
                <c:pt idx="8">
                  <c:v>0</c:v>
                </c:pt>
                <c:pt idx="9">
                  <c:v>12</c:v>
                </c:pt>
              </c:numCache>
            </c:numRef>
          </c:val>
          <c:extLst>
            <c:ext xmlns:c16="http://schemas.microsoft.com/office/drawing/2014/chart" uri="{C3380CC4-5D6E-409C-BE32-E72D297353CC}">
              <c16:uniqueId val="{00000000-6685-4BA4-BFC9-9DCB3248E0D0}"/>
            </c:ext>
          </c:extLst>
        </c:ser>
        <c:dLbls>
          <c:showLegendKey val="0"/>
          <c:showVal val="0"/>
          <c:showCatName val="0"/>
          <c:showSerName val="0"/>
          <c:showPercent val="0"/>
          <c:showBubbleSize val="0"/>
        </c:dLbls>
        <c:gapWidth val="219"/>
        <c:overlap val="-27"/>
        <c:axId val="506856360"/>
        <c:axId val="506848160"/>
      </c:barChart>
      <c:catAx>
        <c:axId val="506856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06848160"/>
        <c:crosses val="autoZero"/>
        <c:auto val="1"/>
        <c:lblAlgn val="ctr"/>
        <c:lblOffset val="100"/>
        <c:noMultiLvlLbl val="0"/>
      </c:catAx>
      <c:valAx>
        <c:axId val="5068481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068563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EA87227E-7F9B-4802-AE4C-1B0CFC530AA9}" type="doc">
      <dgm:prSet loTypeId="urn:microsoft.com/office/officeart/2018/2/layout/IconVerticalSolidList" loCatId="icon" qsTypeId="urn:microsoft.com/office/officeart/2005/8/quickstyle/simple4" qsCatId="simple" csTypeId="urn:microsoft.com/office/officeart/2018/5/colors/Iconchunking_neutralicontext_colorful1" csCatId="colorful" phldr="1"/>
      <dgm:spPr/>
      <dgm:t>
        <a:bodyPr/>
        <a:lstStyle/>
        <a:p>
          <a:endParaRPr lang="en-US"/>
        </a:p>
      </dgm:t>
    </dgm:pt>
    <dgm:pt modelId="{093C7927-47F9-40AB-83AF-2DE1376D111B}">
      <dgm:prSet custT="1"/>
      <dgm:spPr/>
      <dgm:t>
        <a:bodyPr/>
        <a:lstStyle/>
        <a:p>
          <a:pPr>
            <a:lnSpc>
              <a:spcPct val="100000"/>
            </a:lnSpc>
          </a:pPr>
          <a:r>
            <a:rPr lang="en-US" sz="2400" dirty="0">
              <a:solidFill>
                <a:schemeClr val="tx1"/>
              </a:solidFill>
            </a:rPr>
            <a:t>1. Limit the supply of opioids in our community</a:t>
          </a:r>
        </a:p>
      </dgm:t>
    </dgm:pt>
    <dgm:pt modelId="{C01D8EAA-0601-4A61-BD9F-953C75723B77}" type="parTrans" cxnId="{B88B32BD-E299-4C6A-9414-D00FFEC1829D}">
      <dgm:prSet/>
      <dgm:spPr/>
      <dgm:t>
        <a:bodyPr/>
        <a:lstStyle/>
        <a:p>
          <a:endParaRPr lang="en-US"/>
        </a:p>
      </dgm:t>
    </dgm:pt>
    <dgm:pt modelId="{561FBF78-C427-44FD-8B90-4FE29C8F2CF5}" type="sibTrans" cxnId="{B88B32BD-E299-4C6A-9414-D00FFEC1829D}">
      <dgm:prSet/>
      <dgm:spPr/>
      <dgm:t>
        <a:bodyPr/>
        <a:lstStyle/>
        <a:p>
          <a:endParaRPr lang="en-US"/>
        </a:p>
      </dgm:t>
    </dgm:pt>
    <dgm:pt modelId="{63427C92-A5C1-44AB-B849-D130BFE0ACDC}">
      <dgm:prSet custT="1"/>
      <dgm:spPr/>
      <dgm:t>
        <a:bodyPr/>
        <a:lstStyle/>
        <a:p>
          <a:pPr>
            <a:lnSpc>
              <a:spcPct val="100000"/>
            </a:lnSpc>
          </a:pPr>
          <a:r>
            <a:rPr lang="en-US" sz="2400" dirty="0">
              <a:solidFill>
                <a:schemeClr val="tx1"/>
              </a:solidFill>
            </a:rPr>
            <a:t>2. Raise awareness of the risk of opioid use disorder </a:t>
          </a:r>
        </a:p>
      </dgm:t>
    </dgm:pt>
    <dgm:pt modelId="{60D4CFB9-1224-43D9-A4E3-6B0F9865E46A}" type="parTrans" cxnId="{78314A6E-E728-4BC5-883D-08FD0F1CD2A5}">
      <dgm:prSet/>
      <dgm:spPr/>
      <dgm:t>
        <a:bodyPr/>
        <a:lstStyle/>
        <a:p>
          <a:endParaRPr lang="en-US"/>
        </a:p>
      </dgm:t>
    </dgm:pt>
    <dgm:pt modelId="{F6D9620E-FADC-44B1-B9E1-26D18EB79034}" type="sibTrans" cxnId="{78314A6E-E728-4BC5-883D-08FD0F1CD2A5}">
      <dgm:prSet/>
      <dgm:spPr/>
      <dgm:t>
        <a:bodyPr/>
        <a:lstStyle/>
        <a:p>
          <a:endParaRPr lang="en-US"/>
        </a:p>
      </dgm:t>
    </dgm:pt>
    <dgm:pt modelId="{9982F296-7A2F-4AFD-BC8B-63D5781FC64F}">
      <dgm:prSet custT="1"/>
      <dgm:spPr/>
      <dgm:t>
        <a:bodyPr/>
        <a:lstStyle/>
        <a:p>
          <a:pPr>
            <a:lnSpc>
              <a:spcPct val="100000"/>
            </a:lnSpc>
          </a:pPr>
          <a:r>
            <a:rPr lang="en-US" sz="2400" dirty="0">
              <a:solidFill>
                <a:schemeClr val="tx1"/>
              </a:solidFill>
            </a:rPr>
            <a:t>3. Reduce opioid-related addiction, deaths, and crime in our communities</a:t>
          </a:r>
        </a:p>
      </dgm:t>
    </dgm:pt>
    <dgm:pt modelId="{7395D0E4-1418-4722-B34E-9CB9FD131E94}" type="parTrans" cxnId="{4CB808BE-B940-4FEC-BB51-496A83714D2A}">
      <dgm:prSet/>
      <dgm:spPr/>
      <dgm:t>
        <a:bodyPr/>
        <a:lstStyle/>
        <a:p>
          <a:endParaRPr lang="en-US"/>
        </a:p>
      </dgm:t>
    </dgm:pt>
    <dgm:pt modelId="{2ACA06D6-7626-42D8-BD7A-9579DA0C7A07}" type="sibTrans" cxnId="{4CB808BE-B940-4FEC-BB51-496A83714D2A}">
      <dgm:prSet/>
      <dgm:spPr/>
      <dgm:t>
        <a:bodyPr/>
        <a:lstStyle/>
        <a:p>
          <a:endParaRPr lang="en-US"/>
        </a:p>
      </dgm:t>
    </dgm:pt>
    <dgm:pt modelId="{69EBB0EA-7902-46E6-BC0B-AA5095CA52A6}">
      <dgm:prSet custT="1"/>
      <dgm:spPr/>
      <dgm:t>
        <a:bodyPr/>
        <a:lstStyle/>
        <a:p>
          <a:pPr>
            <a:lnSpc>
              <a:spcPct val="100000"/>
            </a:lnSpc>
          </a:pPr>
          <a:r>
            <a:rPr lang="en-US" sz="2200" dirty="0">
              <a:solidFill>
                <a:schemeClr val="tx1"/>
              </a:solidFill>
            </a:rPr>
            <a:t>      4. Create a readily accessible, coordinated, systemic response that increases treatment           	capacity and enhances the prevention, treatment, and recovery continuum</a:t>
          </a:r>
        </a:p>
      </dgm:t>
    </dgm:pt>
    <dgm:pt modelId="{8251DECE-9BC2-4ED5-A860-B36306CEABA3}" type="parTrans" cxnId="{6E91FC2B-20FA-41C2-9D27-C6F0F5C78EA7}">
      <dgm:prSet/>
      <dgm:spPr/>
      <dgm:t>
        <a:bodyPr/>
        <a:lstStyle/>
        <a:p>
          <a:endParaRPr lang="en-US"/>
        </a:p>
      </dgm:t>
    </dgm:pt>
    <dgm:pt modelId="{7FDD7CB2-FE03-465B-89CA-FC9A3E288760}" type="sibTrans" cxnId="{6E91FC2B-20FA-41C2-9D27-C6F0F5C78EA7}">
      <dgm:prSet/>
      <dgm:spPr/>
      <dgm:t>
        <a:bodyPr/>
        <a:lstStyle/>
        <a:p>
          <a:endParaRPr lang="en-US"/>
        </a:p>
      </dgm:t>
    </dgm:pt>
    <dgm:pt modelId="{5BEF6D7A-071F-4B39-A9A0-35EED2235CFB}" type="pres">
      <dgm:prSet presAssocID="{EA87227E-7F9B-4802-AE4C-1B0CFC530AA9}" presName="root" presStyleCnt="0">
        <dgm:presLayoutVars>
          <dgm:dir/>
          <dgm:resizeHandles val="exact"/>
        </dgm:presLayoutVars>
      </dgm:prSet>
      <dgm:spPr/>
    </dgm:pt>
    <dgm:pt modelId="{699D6197-1151-4268-A798-33B86D49E0A5}" type="pres">
      <dgm:prSet presAssocID="{093C7927-47F9-40AB-83AF-2DE1376D111B}" presName="compNode" presStyleCnt="0"/>
      <dgm:spPr/>
    </dgm:pt>
    <dgm:pt modelId="{B3D4FF03-9332-42F7-8E8B-3627BD8E6A60}" type="pres">
      <dgm:prSet presAssocID="{093C7927-47F9-40AB-83AF-2DE1376D111B}" presName="bgRect" presStyleLbl="bgShp" presStyleIdx="0" presStyleCnt="4" custLinFactNeighborY="1448"/>
      <dgm:spPr/>
    </dgm:pt>
    <dgm:pt modelId="{29C86BED-950E-4E92-A60F-1E78991555EA}" type="pres">
      <dgm:prSet presAssocID="{093C7927-47F9-40AB-83AF-2DE1376D111B}" presName="iconRect" presStyleLbl="node1" presStyleIdx="0" presStyleCnt="4"/>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roup"/>
        </a:ext>
      </dgm:extLst>
    </dgm:pt>
    <dgm:pt modelId="{4D965C6D-86E0-4BF9-BDC0-3184A6208B6D}" type="pres">
      <dgm:prSet presAssocID="{093C7927-47F9-40AB-83AF-2DE1376D111B}" presName="spaceRect" presStyleCnt="0"/>
      <dgm:spPr/>
    </dgm:pt>
    <dgm:pt modelId="{09BBCEBF-3E85-4CD7-AC2B-DEEA6C11E730}" type="pres">
      <dgm:prSet presAssocID="{093C7927-47F9-40AB-83AF-2DE1376D111B}" presName="parTx" presStyleLbl="revTx" presStyleIdx="0" presStyleCnt="4">
        <dgm:presLayoutVars>
          <dgm:chMax val="0"/>
          <dgm:chPref val="0"/>
        </dgm:presLayoutVars>
      </dgm:prSet>
      <dgm:spPr/>
    </dgm:pt>
    <dgm:pt modelId="{25609722-5223-43FA-B66D-B007011DF2FD}" type="pres">
      <dgm:prSet presAssocID="{561FBF78-C427-44FD-8B90-4FE29C8F2CF5}" presName="sibTrans" presStyleCnt="0"/>
      <dgm:spPr/>
    </dgm:pt>
    <dgm:pt modelId="{0CA43F8B-63D0-4580-9FD4-93F5F9CB1DAF}" type="pres">
      <dgm:prSet presAssocID="{63427C92-A5C1-44AB-B849-D130BFE0ACDC}" presName="compNode" presStyleCnt="0"/>
      <dgm:spPr/>
    </dgm:pt>
    <dgm:pt modelId="{E3E8A3F0-20E0-46E3-AE06-F77C86BF27CD}" type="pres">
      <dgm:prSet presAssocID="{63427C92-A5C1-44AB-B849-D130BFE0ACDC}" presName="bgRect" presStyleLbl="bgShp" presStyleIdx="1" presStyleCnt="4"/>
      <dgm:spPr/>
    </dgm:pt>
    <dgm:pt modelId="{6CCFE96F-76EB-40C5-B378-D1A9420DC357}" type="pres">
      <dgm:prSet presAssocID="{63427C92-A5C1-44AB-B849-D130BFE0ACDC}" presName="iconRect" presStyleLbl="node1" presStyleIdx="1" presStyleCnt="4"/>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rain in head"/>
        </a:ext>
      </dgm:extLst>
    </dgm:pt>
    <dgm:pt modelId="{096A7340-12AC-40E7-BB60-63475481900D}" type="pres">
      <dgm:prSet presAssocID="{63427C92-A5C1-44AB-B849-D130BFE0ACDC}" presName="spaceRect" presStyleCnt="0"/>
      <dgm:spPr/>
    </dgm:pt>
    <dgm:pt modelId="{A212DDF3-E196-4C8E-A4A3-78CE888C33BF}" type="pres">
      <dgm:prSet presAssocID="{63427C92-A5C1-44AB-B849-D130BFE0ACDC}" presName="parTx" presStyleLbl="revTx" presStyleIdx="1" presStyleCnt="4">
        <dgm:presLayoutVars>
          <dgm:chMax val="0"/>
          <dgm:chPref val="0"/>
        </dgm:presLayoutVars>
      </dgm:prSet>
      <dgm:spPr/>
    </dgm:pt>
    <dgm:pt modelId="{5D38F700-D553-4C33-BD36-2195721532EF}" type="pres">
      <dgm:prSet presAssocID="{F6D9620E-FADC-44B1-B9E1-26D18EB79034}" presName="sibTrans" presStyleCnt="0"/>
      <dgm:spPr/>
    </dgm:pt>
    <dgm:pt modelId="{6473EFA8-44A8-461C-9858-FD9E420BCE63}" type="pres">
      <dgm:prSet presAssocID="{9982F296-7A2F-4AFD-BC8B-63D5781FC64F}" presName="compNode" presStyleCnt="0"/>
      <dgm:spPr/>
    </dgm:pt>
    <dgm:pt modelId="{35FA5AD9-40C6-4976-859F-665C520B2CD1}" type="pres">
      <dgm:prSet presAssocID="{9982F296-7A2F-4AFD-BC8B-63D5781FC64F}" presName="bgRect" presStyleLbl="bgShp" presStyleIdx="2" presStyleCnt="4"/>
      <dgm:spPr/>
    </dgm:pt>
    <dgm:pt modelId="{9CF9D948-EEC8-4F17-826A-F22673057B0C}" type="pres">
      <dgm:prSet presAssocID="{9982F296-7A2F-4AFD-BC8B-63D5781FC64F}" presName="iconRect" presStyleLbl="node1" presStyleIdx="2" presStyleCnt="4"/>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edical"/>
        </a:ext>
      </dgm:extLst>
    </dgm:pt>
    <dgm:pt modelId="{1719A7CE-C813-48FD-9620-2F29D9662987}" type="pres">
      <dgm:prSet presAssocID="{9982F296-7A2F-4AFD-BC8B-63D5781FC64F}" presName="spaceRect" presStyleCnt="0"/>
      <dgm:spPr/>
    </dgm:pt>
    <dgm:pt modelId="{92A1F85C-4810-4570-BE64-9D593A99EA52}" type="pres">
      <dgm:prSet presAssocID="{9982F296-7A2F-4AFD-BC8B-63D5781FC64F}" presName="parTx" presStyleLbl="revTx" presStyleIdx="2" presStyleCnt="4">
        <dgm:presLayoutVars>
          <dgm:chMax val="0"/>
          <dgm:chPref val="0"/>
        </dgm:presLayoutVars>
      </dgm:prSet>
      <dgm:spPr/>
    </dgm:pt>
    <dgm:pt modelId="{482AF093-3473-42BD-A7A4-BE80E84114C7}" type="pres">
      <dgm:prSet presAssocID="{2ACA06D6-7626-42D8-BD7A-9579DA0C7A07}" presName="sibTrans" presStyleCnt="0"/>
      <dgm:spPr/>
    </dgm:pt>
    <dgm:pt modelId="{08790FC2-23BE-479E-9C72-45E5DA33B1E1}" type="pres">
      <dgm:prSet presAssocID="{69EBB0EA-7902-46E6-BC0B-AA5095CA52A6}" presName="compNode" presStyleCnt="0"/>
      <dgm:spPr/>
    </dgm:pt>
    <dgm:pt modelId="{3EEA3A8E-4D82-4149-B2CB-7E2674B47925}" type="pres">
      <dgm:prSet presAssocID="{69EBB0EA-7902-46E6-BC0B-AA5095CA52A6}" presName="bgRect" presStyleLbl="bgShp" presStyleIdx="3" presStyleCnt="4"/>
      <dgm:spPr/>
    </dgm:pt>
    <dgm:pt modelId="{085AE318-4C92-47D2-A4F9-C9569DB5B245}" type="pres">
      <dgm:prSet presAssocID="{69EBB0EA-7902-46E6-BC0B-AA5095CA52A6}" presName="iconRect" presStyleLbl="node1" presStyleIdx="3" presStyleCnt="4"/>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eckmark"/>
        </a:ext>
      </dgm:extLst>
    </dgm:pt>
    <dgm:pt modelId="{E1A49D5E-67A3-4076-92ED-1C3213B375E9}" type="pres">
      <dgm:prSet presAssocID="{69EBB0EA-7902-46E6-BC0B-AA5095CA52A6}" presName="spaceRect" presStyleCnt="0"/>
      <dgm:spPr/>
    </dgm:pt>
    <dgm:pt modelId="{56BC1581-4279-4C40-AA1A-2D63FC4C3AB0}" type="pres">
      <dgm:prSet presAssocID="{69EBB0EA-7902-46E6-BC0B-AA5095CA52A6}" presName="parTx" presStyleLbl="revTx" presStyleIdx="3" presStyleCnt="4" custScaleX="106833">
        <dgm:presLayoutVars>
          <dgm:chMax val="0"/>
          <dgm:chPref val="0"/>
        </dgm:presLayoutVars>
      </dgm:prSet>
      <dgm:spPr/>
    </dgm:pt>
  </dgm:ptLst>
  <dgm:cxnLst>
    <dgm:cxn modelId="{6E91FC2B-20FA-41C2-9D27-C6F0F5C78EA7}" srcId="{EA87227E-7F9B-4802-AE4C-1B0CFC530AA9}" destId="{69EBB0EA-7902-46E6-BC0B-AA5095CA52A6}" srcOrd="3" destOrd="0" parTransId="{8251DECE-9BC2-4ED5-A860-B36306CEABA3}" sibTransId="{7FDD7CB2-FE03-465B-89CA-FC9A3E288760}"/>
    <dgm:cxn modelId="{71DBA15B-CCF5-4F02-8F7B-FD69391743F9}" type="presOf" srcId="{63427C92-A5C1-44AB-B849-D130BFE0ACDC}" destId="{A212DDF3-E196-4C8E-A4A3-78CE888C33BF}" srcOrd="0" destOrd="0" presId="urn:microsoft.com/office/officeart/2018/2/layout/IconVerticalSolidList"/>
    <dgm:cxn modelId="{57C10765-CBFA-4274-81E5-4748A4C17E1E}" type="presOf" srcId="{9982F296-7A2F-4AFD-BC8B-63D5781FC64F}" destId="{92A1F85C-4810-4570-BE64-9D593A99EA52}" srcOrd="0" destOrd="0" presId="urn:microsoft.com/office/officeart/2018/2/layout/IconVerticalSolidList"/>
    <dgm:cxn modelId="{B42E5E47-4855-40F5-8AB1-D13275DBB957}" type="presOf" srcId="{093C7927-47F9-40AB-83AF-2DE1376D111B}" destId="{09BBCEBF-3E85-4CD7-AC2B-DEEA6C11E730}" srcOrd="0" destOrd="0" presId="urn:microsoft.com/office/officeart/2018/2/layout/IconVerticalSolidList"/>
    <dgm:cxn modelId="{78314A6E-E728-4BC5-883D-08FD0F1CD2A5}" srcId="{EA87227E-7F9B-4802-AE4C-1B0CFC530AA9}" destId="{63427C92-A5C1-44AB-B849-D130BFE0ACDC}" srcOrd="1" destOrd="0" parTransId="{60D4CFB9-1224-43D9-A4E3-6B0F9865E46A}" sibTransId="{F6D9620E-FADC-44B1-B9E1-26D18EB79034}"/>
    <dgm:cxn modelId="{9405988C-4180-4B6D-ADFB-46ED93A6E4CA}" type="presOf" srcId="{69EBB0EA-7902-46E6-BC0B-AA5095CA52A6}" destId="{56BC1581-4279-4C40-AA1A-2D63FC4C3AB0}" srcOrd="0" destOrd="0" presId="urn:microsoft.com/office/officeart/2018/2/layout/IconVerticalSolidList"/>
    <dgm:cxn modelId="{A022A6B7-8EFA-44FB-8314-688097E269A0}" type="presOf" srcId="{EA87227E-7F9B-4802-AE4C-1B0CFC530AA9}" destId="{5BEF6D7A-071F-4B39-A9A0-35EED2235CFB}" srcOrd="0" destOrd="0" presId="urn:microsoft.com/office/officeart/2018/2/layout/IconVerticalSolidList"/>
    <dgm:cxn modelId="{B88B32BD-E299-4C6A-9414-D00FFEC1829D}" srcId="{EA87227E-7F9B-4802-AE4C-1B0CFC530AA9}" destId="{093C7927-47F9-40AB-83AF-2DE1376D111B}" srcOrd="0" destOrd="0" parTransId="{C01D8EAA-0601-4A61-BD9F-953C75723B77}" sibTransId="{561FBF78-C427-44FD-8B90-4FE29C8F2CF5}"/>
    <dgm:cxn modelId="{4CB808BE-B940-4FEC-BB51-496A83714D2A}" srcId="{EA87227E-7F9B-4802-AE4C-1B0CFC530AA9}" destId="{9982F296-7A2F-4AFD-BC8B-63D5781FC64F}" srcOrd="2" destOrd="0" parTransId="{7395D0E4-1418-4722-B34E-9CB9FD131E94}" sibTransId="{2ACA06D6-7626-42D8-BD7A-9579DA0C7A07}"/>
    <dgm:cxn modelId="{E82E85A3-7CA3-42A5-A060-1516AC33D542}" type="presParOf" srcId="{5BEF6D7A-071F-4B39-A9A0-35EED2235CFB}" destId="{699D6197-1151-4268-A798-33B86D49E0A5}" srcOrd="0" destOrd="0" presId="urn:microsoft.com/office/officeart/2018/2/layout/IconVerticalSolidList"/>
    <dgm:cxn modelId="{47C6F15B-74F8-4DB9-96AB-982834159525}" type="presParOf" srcId="{699D6197-1151-4268-A798-33B86D49E0A5}" destId="{B3D4FF03-9332-42F7-8E8B-3627BD8E6A60}" srcOrd="0" destOrd="0" presId="urn:microsoft.com/office/officeart/2018/2/layout/IconVerticalSolidList"/>
    <dgm:cxn modelId="{9EDAC4B0-5DE3-4619-A45A-9B2EAD577CEC}" type="presParOf" srcId="{699D6197-1151-4268-A798-33B86D49E0A5}" destId="{29C86BED-950E-4E92-A60F-1E78991555EA}" srcOrd="1" destOrd="0" presId="urn:microsoft.com/office/officeart/2018/2/layout/IconVerticalSolidList"/>
    <dgm:cxn modelId="{D25EDA82-5666-4388-8430-1788F2A33B09}" type="presParOf" srcId="{699D6197-1151-4268-A798-33B86D49E0A5}" destId="{4D965C6D-86E0-4BF9-BDC0-3184A6208B6D}" srcOrd="2" destOrd="0" presId="urn:microsoft.com/office/officeart/2018/2/layout/IconVerticalSolidList"/>
    <dgm:cxn modelId="{D10283B3-7088-44F9-8005-104CD67FD0D3}" type="presParOf" srcId="{699D6197-1151-4268-A798-33B86D49E0A5}" destId="{09BBCEBF-3E85-4CD7-AC2B-DEEA6C11E730}" srcOrd="3" destOrd="0" presId="urn:microsoft.com/office/officeart/2018/2/layout/IconVerticalSolidList"/>
    <dgm:cxn modelId="{5D5C19FF-6506-48D6-89E3-98D011435AA2}" type="presParOf" srcId="{5BEF6D7A-071F-4B39-A9A0-35EED2235CFB}" destId="{25609722-5223-43FA-B66D-B007011DF2FD}" srcOrd="1" destOrd="0" presId="urn:microsoft.com/office/officeart/2018/2/layout/IconVerticalSolidList"/>
    <dgm:cxn modelId="{B6A6AA8F-D742-435F-A770-BF3ED4CDCA7D}" type="presParOf" srcId="{5BEF6D7A-071F-4B39-A9A0-35EED2235CFB}" destId="{0CA43F8B-63D0-4580-9FD4-93F5F9CB1DAF}" srcOrd="2" destOrd="0" presId="urn:microsoft.com/office/officeart/2018/2/layout/IconVerticalSolidList"/>
    <dgm:cxn modelId="{6B9DAAE3-27F2-4146-A2A0-FCFFC1AD8494}" type="presParOf" srcId="{0CA43F8B-63D0-4580-9FD4-93F5F9CB1DAF}" destId="{E3E8A3F0-20E0-46E3-AE06-F77C86BF27CD}" srcOrd="0" destOrd="0" presId="urn:microsoft.com/office/officeart/2018/2/layout/IconVerticalSolidList"/>
    <dgm:cxn modelId="{F6886C6E-B057-4B7E-91A2-D70F1C570174}" type="presParOf" srcId="{0CA43F8B-63D0-4580-9FD4-93F5F9CB1DAF}" destId="{6CCFE96F-76EB-40C5-B378-D1A9420DC357}" srcOrd="1" destOrd="0" presId="urn:microsoft.com/office/officeart/2018/2/layout/IconVerticalSolidList"/>
    <dgm:cxn modelId="{BAE5C52A-EF9A-4FBA-AE8B-F5EB08AC976E}" type="presParOf" srcId="{0CA43F8B-63D0-4580-9FD4-93F5F9CB1DAF}" destId="{096A7340-12AC-40E7-BB60-63475481900D}" srcOrd="2" destOrd="0" presId="urn:microsoft.com/office/officeart/2018/2/layout/IconVerticalSolidList"/>
    <dgm:cxn modelId="{1C34123C-34A6-46FF-A1BA-3AB6F98CA3A6}" type="presParOf" srcId="{0CA43F8B-63D0-4580-9FD4-93F5F9CB1DAF}" destId="{A212DDF3-E196-4C8E-A4A3-78CE888C33BF}" srcOrd="3" destOrd="0" presId="urn:microsoft.com/office/officeart/2018/2/layout/IconVerticalSolidList"/>
    <dgm:cxn modelId="{D78F4D00-8217-4CFB-A7F6-C6CB2CC2B797}" type="presParOf" srcId="{5BEF6D7A-071F-4B39-A9A0-35EED2235CFB}" destId="{5D38F700-D553-4C33-BD36-2195721532EF}" srcOrd="3" destOrd="0" presId="urn:microsoft.com/office/officeart/2018/2/layout/IconVerticalSolidList"/>
    <dgm:cxn modelId="{60545BAE-8DDD-4D14-BCC8-E34138B6BFAB}" type="presParOf" srcId="{5BEF6D7A-071F-4B39-A9A0-35EED2235CFB}" destId="{6473EFA8-44A8-461C-9858-FD9E420BCE63}" srcOrd="4" destOrd="0" presId="urn:microsoft.com/office/officeart/2018/2/layout/IconVerticalSolidList"/>
    <dgm:cxn modelId="{F6A3CAC6-23FD-4925-8C44-CB7AB058EF58}" type="presParOf" srcId="{6473EFA8-44A8-461C-9858-FD9E420BCE63}" destId="{35FA5AD9-40C6-4976-859F-665C520B2CD1}" srcOrd="0" destOrd="0" presId="urn:microsoft.com/office/officeart/2018/2/layout/IconVerticalSolidList"/>
    <dgm:cxn modelId="{E8C06476-F2A5-4CE0-AC45-4EBC7A5999C8}" type="presParOf" srcId="{6473EFA8-44A8-461C-9858-FD9E420BCE63}" destId="{9CF9D948-EEC8-4F17-826A-F22673057B0C}" srcOrd="1" destOrd="0" presId="urn:microsoft.com/office/officeart/2018/2/layout/IconVerticalSolidList"/>
    <dgm:cxn modelId="{8017E6A0-6BD8-47F0-8655-2F785BF8F269}" type="presParOf" srcId="{6473EFA8-44A8-461C-9858-FD9E420BCE63}" destId="{1719A7CE-C813-48FD-9620-2F29D9662987}" srcOrd="2" destOrd="0" presId="urn:microsoft.com/office/officeart/2018/2/layout/IconVerticalSolidList"/>
    <dgm:cxn modelId="{F5BCFDEA-63BB-4D40-85EB-AF36F981F46B}" type="presParOf" srcId="{6473EFA8-44A8-461C-9858-FD9E420BCE63}" destId="{92A1F85C-4810-4570-BE64-9D593A99EA52}" srcOrd="3" destOrd="0" presId="urn:microsoft.com/office/officeart/2018/2/layout/IconVerticalSolidList"/>
    <dgm:cxn modelId="{6D89BDBA-0273-41BA-ACD8-5E073E70B373}" type="presParOf" srcId="{5BEF6D7A-071F-4B39-A9A0-35EED2235CFB}" destId="{482AF093-3473-42BD-A7A4-BE80E84114C7}" srcOrd="5" destOrd="0" presId="urn:microsoft.com/office/officeart/2018/2/layout/IconVerticalSolidList"/>
    <dgm:cxn modelId="{0D600934-81F9-44E6-B884-BD6F53A84AB7}" type="presParOf" srcId="{5BEF6D7A-071F-4B39-A9A0-35EED2235CFB}" destId="{08790FC2-23BE-479E-9C72-45E5DA33B1E1}" srcOrd="6" destOrd="0" presId="urn:microsoft.com/office/officeart/2018/2/layout/IconVerticalSolidList"/>
    <dgm:cxn modelId="{8CFFCD51-18B1-4DEE-BA8D-EA38862069BB}" type="presParOf" srcId="{08790FC2-23BE-479E-9C72-45E5DA33B1E1}" destId="{3EEA3A8E-4D82-4149-B2CB-7E2674B47925}" srcOrd="0" destOrd="0" presId="urn:microsoft.com/office/officeart/2018/2/layout/IconVerticalSolidList"/>
    <dgm:cxn modelId="{0056ECAD-4315-404E-95E5-11B121E2C796}" type="presParOf" srcId="{08790FC2-23BE-479E-9C72-45E5DA33B1E1}" destId="{085AE318-4C92-47D2-A4F9-C9569DB5B245}" srcOrd="1" destOrd="0" presId="urn:microsoft.com/office/officeart/2018/2/layout/IconVerticalSolidList"/>
    <dgm:cxn modelId="{CCD6CFCE-C34A-4199-8876-0FAC6E32170B}" type="presParOf" srcId="{08790FC2-23BE-479E-9C72-45E5DA33B1E1}" destId="{E1A49D5E-67A3-4076-92ED-1C3213B375E9}" srcOrd="2" destOrd="0" presId="urn:microsoft.com/office/officeart/2018/2/layout/IconVerticalSolidList"/>
    <dgm:cxn modelId="{2B8468C4-812F-480A-8698-B82907003B60}" type="presParOf" srcId="{08790FC2-23BE-479E-9C72-45E5DA33B1E1}" destId="{56BC1581-4279-4C40-AA1A-2D63FC4C3AB0}"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D4FF03-9332-42F7-8E8B-3627BD8E6A60}">
      <dsp:nvSpPr>
        <dsp:cNvPr id="0" name=""/>
        <dsp:cNvSpPr/>
      </dsp:nvSpPr>
      <dsp:spPr>
        <a:xfrm>
          <a:off x="-158319" y="21227"/>
          <a:ext cx="11274084" cy="88452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29C86BED-950E-4E92-A60F-1E78991555EA}">
      <dsp:nvSpPr>
        <dsp:cNvPr id="0" name=""/>
        <dsp:cNvSpPr/>
      </dsp:nvSpPr>
      <dsp:spPr>
        <a:xfrm>
          <a:off x="109249" y="207437"/>
          <a:ext cx="487440" cy="486488"/>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09BBCEBF-3E85-4CD7-AC2B-DEEA6C11E730}">
      <dsp:nvSpPr>
        <dsp:cNvPr id="0" name=""/>
        <dsp:cNvSpPr/>
      </dsp:nvSpPr>
      <dsp:spPr>
        <a:xfrm>
          <a:off x="864258" y="8419"/>
          <a:ext cx="10219011" cy="9406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54" tIns="99554" rIns="99554" bIns="99554" numCol="1" spcCol="1270" anchor="ctr" anchorCtr="0">
          <a:noAutofit/>
        </a:bodyPr>
        <a:lstStyle/>
        <a:p>
          <a:pPr marL="0" lvl="0" indent="0" algn="l" defTabSz="1066800">
            <a:lnSpc>
              <a:spcPct val="100000"/>
            </a:lnSpc>
            <a:spcBef>
              <a:spcPct val="0"/>
            </a:spcBef>
            <a:spcAft>
              <a:spcPct val="35000"/>
            </a:spcAft>
            <a:buNone/>
          </a:pPr>
          <a:r>
            <a:rPr lang="en-US" sz="2400" kern="1200" dirty="0">
              <a:solidFill>
                <a:schemeClr val="tx1"/>
              </a:solidFill>
            </a:rPr>
            <a:t>1. Limit the supply of opioids in our community</a:t>
          </a:r>
        </a:p>
      </dsp:txBody>
      <dsp:txXfrm>
        <a:off x="864258" y="8419"/>
        <a:ext cx="10219011" cy="940671"/>
      </dsp:txXfrm>
    </dsp:sp>
    <dsp:sp modelId="{E3E8A3F0-20E0-46E3-AE06-F77C86BF27CD}">
      <dsp:nvSpPr>
        <dsp:cNvPr id="0" name=""/>
        <dsp:cNvSpPr/>
      </dsp:nvSpPr>
      <dsp:spPr>
        <a:xfrm>
          <a:off x="-158319" y="1184258"/>
          <a:ext cx="11274084" cy="88452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6CCFE96F-76EB-40C5-B378-D1A9420DC357}">
      <dsp:nvSpPr>
        <dsp:cNvPr id="0" name=""/>
        <dsp:cNvSpPr/>
      </dsp:nvSpPr>
      <dsp:spPr>
        <a:xfrm>
          <a:off x="109249" y="1383277"/>
          <a:ext cx="487440" cy="486488"/>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A212DDF3-E196-4C8E-A4A3-78CE888C33BF}">
      <dsp:nvSpPr>
        <dsp:cNvPr id="0" name=""/>
        <dsp:cNvSpPr/>
      </dsp:nvSpPr>
      <dsp:spPr>
        <a:xfrm>
          <a:off x="864258" y="1184258"/>
          <a:ext cx="10219011" cy="9406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54" tIns="99554" rIns="99554" bIns="99554" numCol="1" spcCol="1270" anchor="ctr" anchorCtr="0">
          <a:noAutofit/>
        </a:bodyPr>
        <a:lstStyle/>
        <a:p>
          <a:pPr marL="0" lvl="0" indent="0" algn="l" defTabSz="1066800">
            <a:lnSpc>
              <a:spcPct val="100000"/>
            </a:lnSpc>
            <a:spcBef>
              <a:spcPct val="0"/>
            </a:spcBef>
            <a:spcAft>
              <a:spcPct val="35000"/>
            </a:spcAft>
            <a:buNone/>
          </a:pPr>
          <a:r>
            <a:rPr lang="en-US" sz="2400" kern="1200" dirty="0">
              <a:solidFill>
                <a:schemeClr val="tx1"/>
              </a:solidFill>
            </a:rPr>
            <a:t>2. Raise awareness of the risk of opioid use disorder </a:t>
          </a:r>
        </a:p>
      </dsp:txBody>
      <dsp:txXfrm>
        <a:off x="864258" y="1184258"/>
        <a:ext cx="10219011" cy="940671"/>
      </dsp:txXfrm>
    </dsp:sp>
    <dsp:sp modelId="{35FA5AD9-40C6-4976-859F-665C520B2CD1}">
      <dsp:nvSpPr>
        <dsp:cNvPr id="0" name=""/>
        <dsp:cNvSpPr/>
      </dsp:nvSpPr>
      <dsp:spPr>
        <a:xfrm>
          <a:off x="-158319" y="2360098"/>
          <a:ext cx="11274084" cy="884524"/>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9CF9D948-EEC8-4F17-826A-F22673057B0C}">
      <dsp:nvSpPr>
        <dsp:cNvPr id="0" name=""/>
        <dsp:cNvSpPr/>
      </dsp:nvSpPr>
      <dsp:spPr>
        <a:xfrm>
          <a:off x="109249" y="2559116"/>
          <a:ext cx="487440" cy="486488"/>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92A1F85C-4810-4570-BE64-9D593A99EA52}">
      <dsp:nvSpPr>
        <dsp:cNvPr id="0" name=""/>
        <dsp:cNvSpPr/>
      </dsp:nvSpPr>
      <dsp:spPr>
        <a:xfrm>
          <a:off x="864258" y="2360098"/>
          <a:ext cx="10219011" cy="9406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54" tIns="99554" rIns="99554" bIns="99554" numCol="1" spcCol="1270" anchor="ctr" anchorCtr="0">
          <a:noAutofit/>
        </a:bodyPr>
        <a:lstStyle/>
        <a:p>
          <a:pPr marL="0" lvl="0" indent="0" algn="l" defTabSz="1066800">
            <a:lnSpc>
              <a:spcPct val="100000"/>
            </a:lnSpc>
            <a:spcBef>
              <a:spcPct val="0"/>
            </a:spcBef>
            <a:spcAft>
              <a:spcPct val="35000"/>
            </a:spcAft>
            <a:buNone/>
          </a:pPr>
          <a:r>
            <a:rPr lang="en-US" sz="2400" kern="1200" dirty="0">
              <a:solidFill>
                <a:schemeClr val="tx1"/>
              </a:solidFill>
            </a:rPr>
            <a:t>3. Reduce opioid-related addiction, deaths, and crime in our communities</a:t>
          </a:r>
        </a:p>
      </dsp:txBody>
      <dsp:txXfrm>
        <a:off x="864258" y="2360098"/>
        <a:ext cx="10219011" cy="940671"/>
      </dsp:txXfrm>
    </dsp:sp>
    <dsp:sp modelId="{3EEA3A8E-4D82-4149-B2CB-7E2674B47925}">
      <dsp:nvSpPr>
        <dsp:cNvPr id="0" name=""/>
        <dsp:cNvSpPr/>
      </dsp:nvSpPr>
      <dsp:spPr>
        <a:xfrm>
          <a:off x="-158319" y="3535937"/>
          <a:ext cx="11274084" cy="884524"/>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085AE318-4C92-47D2-A4F9-C9569DB5B245}">
      <dsp:nvSpPr>
        <dsp:cNvPr id="0" name=""/>
        <dsp:cNvSpPr/>
      </dsp:nvSpPr>
      <dsp:spPr>
        <a:xfrm>
          <a:off x="109249" y="3734956"/>
          <a:ext cx="487440" cy="486488"/>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56BC1581-4279-4C40-AA1A-2D63FC4C3AB0}">
      <dsp:nvSpPr>
        <dsp:cNvPr id="0" name=""/>
        <dsp:cNvSpPr/>
      </dsp:nvSpPr>
      <dsp:spPr>
        <a:xfrm>
          <a:off x="515126" y="3535937"/>
          <a:ext cx="10917276" cy="9406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54" tIns="99554" rIns="99554" bIns="99554" numCol="1" spcCol="1270" anchor="ctr" anchorCtr="0">
          <a:noAutofit/>
        </a:bodyPr>
        <a:lstStyle/>
        <a:p>
          <a:pPr marL="0" lvl="0" indent="0" algn="l" defTabSz="977900">
            <a:lnSpc>
              <a:spcPct val="100000"/>
            </a:lnSpc>
            <a:spcBef>
              <a:spcPct val="0"/>
            </a:spcBef>
            <a:spcAft>
              <a:spcPct val="35000"/>
            </a:spcAft>
            <a:buNone/>
          </a:pPr>
          <a:r>
            <a:rPr lang="en-US" sz="2200" kern="1200" dirty="0">
              <a:solidFill>
                <a:schemeClr val="tx1"/>
              </a:solidFill>
            </a:rPr>
            <a:t>      4. Create a readily accessible, coordinated, systemic response that increases treatment           	capacity and enhances the prevention, treatment, and recovery continuum</a:t>
          </a:r>
        </a:p>
      </dsp:txBody>
      <dsp:txXfrm>
        <a:off x="515126" y="3535937"/>
        <a:ext cx="10917276" cy="940671"/>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0.4537</cdr:x>
      <cdr:y>0.06326</cdr:y>
    </cdr:from>
    <cdr:to>
      <cdr:x>0.61111</cdr:x>
      <cdr:y>0.17961</cdr:y>
    </cdr:to>
    <cdr:sp macro="" textlink="">
      <cdr:nvSpPr>
        <cdr:cNvPr id="6" name="TextBox 5"/>
        <cdr:cNvSpPr txBox="1"/>
      </cdr:nvSpPr>
      <cdr:spPr>
        <a:xfrm xmlns:a="http://schemas.openxmlformats.org/drawingml/2006/main">
          <a:off x="3733800" y="214699"/>
          <a:ext cx="1295400" cy="39490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0.4537</cdr:x>
      <cdr:y>0.06326</cdr:y>
    </cdr:from>
    <cdr:to>
      <cdr:x>0.61111</cdr:x>
      <cdr:y>0.17961</cdr:y>
    </cdr:to>
    <cdr:sp macro="" textlink="">
      <cdr:nvSpPr>
        <cdr:cNvPr id="6" name="TextBox 5"/>
        <cdr:cNvSpPr txBox="1"/>
      </cdr:nvSpPr>
      <cdr:spPr>
        <a:xfrm xmlns:a="http://schemas.openxmlformats.org/drawingml/2006/main">
          <a:off x="3733800" y="214699"/>
          <a:ext cx="1295400" cy="39490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0.81192</cdr:x>
      <cdr:y>0.59209</cdr:y>
    </cdr:from>
    <cdr:to>
      <cdr:x>0.89356</cdr:x>
      <cdr:y>0.63372</cdr:y>
    </cdr:to>
    <cdr:sp macro="" textlink="">
      <cdr:nvSpPr>
        <cdr:cNvPr id="2" name="TextBox 1">
          <a:extLst xmlns:a="http://schemas.openxmlformats.org/drawingml/2006/main">
            <a:ext uri="{FF2B5EF4-FFF2-40B4-BE49-F238E27FC236}">
              <a16:creationId xmlns:a16="http://schemas.microsoft.com/office/drawing/2014/main" id="{2D2EBCE1-E1D1-4D5A-B2CB-18763F847C70}"/>
            </a:ext>
          </a:extLst>
        </cdr:cNvPr>
        <cdr:cNvSpPr txBox="1"/>
      </cdr:nvSpPr>
      <cdr:spPr>
        <a:xfrm xmlns:a="http://schemas.openxmlformats.org/drawingml/2006/main">
          <a:off x="6442075" y="2709864"/>
          <a:ext cx="647700" cy="1905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dirty="0"/>
            <a:t>Opioid</a:t>
          </a:r>
        </a:p>
      </cdr:txBody>
    </cdr:sp>
  </cdr:relSizeAnchor>
  <cdr:relSizeAnchor xmlns:cdr="http://schemas.openxmlformats.org/drawingml/2006/chartDrawing">
    <cdr:from>
      <cdr:x>0.81192</cdr:x>
      <cdr:y>0.55845</cdr:y>
    </cdr:from>
    <cdr:to>
      <cdr:x>0.96158</cdr:x>
      <cdr:y>0.60458</cdr:y>
    </cdr:to>
    <cdr:sp macro="" textlink="">
      <cdr:nvSpPr>
        <cdr:cNvPr id="3" name="TextBox 1">
          <a:extLst xmlns:a="http://schemas.openxmlformats.org/drawingml/2006/main">
            <a:ext uri="{FF2B5EF4-FFF2-40B4-BE49-F238E27FC236}">
              <a16:creationId xmlns:a16="http://schemas.microsoft.com/office/drawing/2014/main" id="{A597A8BF-3833-45AD-8D12-816892E35205}"/>
            </a:ext>
          </a:extLst>
        </cdr:cNvPr>
        <cdr:cNvSpPr txBox="1"/>
      </cdr:nvSpPr>
      <cdr:spPr>
        <a:xfrm xmlns:a="http://schemas.openxmlformats.org/drawingml/2006/main">
          <a:off x="6442075" y="2555874"/>
          <a:ext cx="1187451" cy="21113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dirty="0"/>
            <a:t>Other</a:t>
          </a:r>
          <a:r>
            <a:rPr lang="en-US" sz="900" baseline="0" dirty="0"/>
            <a:t> </a:t>
          </a:r>
          <a:r>
            <a:rPr lang="en-US" sz="1200" baseline="0" dirty="0"/>
            <a:t>psychoactive</a:t>
          </a:r>
          <a:endParaRPr lang="en-US" sz="1200" dirty="0"/>
        </a:p>
      </cdr:txBody>
    </cdr:sp>
  </cdr:relSizeAnchor>
  <cdr:relSizeAnchor xmlns:cdr="http://schemas.openxmlformats.org/drawingml/2006/chartDrawing">
    <cdr:from>
      <cdr:x>0.81192</cdr:x>
      <cdr:y>0.62921</cdr:y>
    </cdr:from>
    <cdr:to>
      <cdr:x>0.89356</cdr:x>
      <cdr:y>0.67083</cdr:y>
    </cdr:to>
    <cdr:sp macro="" textlink="">
      <cdr:nvSpPr>
        <cdr:cNvPr id="4" name="TextBox 1">
          <a:extLst xmlns:a="http://schemas.openxmlformats.org/drawingml/2006/main">
            <a:ext uri="{FF2B5EF4-FFF2-40B4-BE49-F238E27FC236}">
              <a16:creationId xmlns:a16="http://schemas.microsoft.com/office/drawing/2014/main" id="{A597A8BF-3833-45AD-8D12-816892E35205}"/>
            </a:ext>
          </a:extLst>
        </cdr:cNvPr>
        <cdr:cNvSpPr txBox="1"/>
      </cdr:nvSpPr>
      <cdr:spPr>
        <a:xfrm xmlns:a="http://schemas.openxmlformats.org/drawingml/2006/main">
          <a:off x="6442075" y="2879725"/>
          <a:ext cx="647700" cy="1905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dirty="0"/>
            <a:t>Cannabis</a:t>
          </a:r>
        </a:p>
      </cdr:txBody>
    </cdr:sp>
  </cdr:relSizeAnchor>
  <cdr:relSizeAnchor xmlns:cdr="http://schemas.openxmlformats.org/drawingml/2006/chartDrawing">
    <cdr:from>
      <cdr:x>0.81192</cdr:x>
      <cdr:y>0.66667</cdr:y>
    </cdr:from>
    <cdr:to>
      <cdr:x>0.94238</cdr:x>
      <cdr:y>0.7128</cdr:y>
    </cdr:to>
    <cdr:sp macro="" textlink="">
      <cdr:nvSpPr>
        <cdr:cNvPr id="5" name="TextBox 1">
          <a:extLst xmlns:a="http://schemas.openxmlformats.org/drawingml/2006/main">
            <a:ext uri="{FF2B5EF4-FFF2-40B4-BE49-F238E27FC236}">
              <a16:creationId xmlns:a16="http://schemas.microsoft.com/office/drawing/2014/main" id="{A597A8BF-3833-45AD-8D12-816892E35205}"/>
            </a:ext>
          </a:extLst>
        </cdr:cNvPr>
        <cdr:cNvSpPr txBox="1"/>
      </cdr:nvSpPr>
      <cdr:spPr>
        <a:xfrm xmlns:a="http://schemas.openxmlformats.org/drawingml/2006/main">
          <a:off x="6442075" y="3051174"/>
          <a:ext cx="1035051" cy="21113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dirty="0"/>
            <a:t>Other</a:t>
          </a:r>
          <a:r>
            <a:rPr lang="en-US" sz="1200" baseline="0" dirty="0"/>
            <a:t> stimulant</a:t>
          </a:r>
          <a:endParaRPr lang="en-US" sz="1200" dirty="0"/>
        </a:p>
      </cdr:txBody>
    </cdr:sp>
  </cdr:relSizeAnchor>
  <cdr:relSizeAnchor xmlns:cdr="http://schemas.openxmlformats.org/drawingml/2006/chartDrawing">
    <cdr:from>
      <cdr:x>0.81192</cdr:x>
      <cdr:y>0.78529</cdr:y>
    </cdr:from>
    <cdr:to>
      <cdr:x>0.95798</cdr:x>
      <cdr:y>0.83351</cdr:y>
    </cdr:to>
    <cdr:sp macro="" textlink="">
      <cdr:nvSpPr>
        <cdr:cNvPr id="6" name="TextBox 1">
          <a:extLst xmlns:a="http://schemas.openxmlformats.org/drawingml/2006/main">
            <a:ext uri="{FF2B5EF4-FFF2-40B4-BE49-F238E27FC236}">
              <a16:creationId xmlns:a16="http://schemas.microsoft.com/office/drawing/2014/main" id="{A597A8BF-3833-45AD-8D12-816892E35205}"/>
            </a:ext>
          </a:extLst>
        </cdr:cNvPr>
        <cdr:cNvSpPr txBox="1"/>
      </cdr:nvSpPr>
      <cdr:spPr>
        <a:xfrm xmlns:a="http://schemas.openxmlformats.org/drawingml/2006/main">
          <a:off x="6442075" y="3594100"/>
          <a:ext cx="1158876" cy="22066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dirty="0"/>
            <a:t>Sedative</a:t>
          </a:r>
          <a:r>
            <a:rPr lang="en-US" baseline="0" dirty="0"/>
            <a:t> &amp; hypnotic</a:t>
          </a:r>
          <a:endParaRPr lang="en-US" dirty="0"/>
        </a:p>
      </cdr:txBody>
    </cdr:sp>
  </cdr:relSizeAnchor>
  <cdr:relSizeAnchor xmlns:cdr="http://schemas.openxmlformats.org/drawingml/2006/chartDrawing">
    <cdr:from>
      <cdr:x>0.81192</cdr:x>
      <cdr:y>0.83108</cdr:y>
    </cdr:from>
    <cdr:to>
      <cdr:x>0.89356</cdr:x>
      <cdr:y>0.8727</cdr:y>
    </cdr:to>
    <cdr:sp macro="" textlink="">
      <cdr:nvSpPr>
        <cdr:cNvPr id="7" name="TextBox 1">
          <a:extLst xmlns:a="http://schemas.openxmlformats.org/drawingml/2006/main">
            <a:ext uri="{FF2B5EF4-FFF2-40B4-BE49-F238E27FC236}">
              <a16:creationId xmlns:a16="http://schemas.microsoft.com/office/drawing/2014/main" id="{A597A8BF-3833-45AD-8D12-816892E35205}"/>
            </a:ext>
          </a:extLst>
        </cdr:cNvPr>
        <cdr:cNvSpPr txBox="1"/>
      </cdr:nvSpPr>
      <cdr:spPr>
        <a:xfrm xmlns:a="http://schemas.openxmlformats.org/drawingml/2006/main">
          <a:off x="6442075" y="3803650"/>
          <a:ext cx="647700" cy="1905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dirty="0"/>
            <a:t>Cocaine</a:t>
          </a:r>
        </a:p>
      </cdr:txBody>
    </cdr:sp>
  </cdr:relSizeAnchor>
  <cdr:relSizeAnchor xmlns:cdr="http://schemas.openxmlformats.org/drawingml/2006/chartDrawing">
    <cdr:from>
      <cdr:x>0.81192</cdr:x>
      <cdr:y>0.88103</cdr:y>
    </cdr:from>
    <cdr:to>
      <cdr:x>0.93397</cdr:x>
      <cdr:y>0.92716</cdr:y>
    </cdr:to>
    <cdr:sp macro="" textlink="">
      <cdr:nvSpPr>
        <cdr:cNvPr id="8" name="TextBox 1">
          <a:extLst xmlns:a="http://schemas.openxmlformats.org/drawingml/2006/main">
            <a:ext uri="{FF2B5EF4-FFF2-40B4-BE49-F238E27FC236}">
              <a16:creationId xmlns:a16="http://schemas.microsoft.com/office/drawing/2014/main" id="{A597A8BF-3833-45AD-8D12-816892E35205}"/>
            </a:ext>
          </a:extLst>
        </cdr:cNvPr>
        <cdr:cNvSpPr txBox="1"/>
      </cdr:nvSpPr>
      <cdr:spPr>
        <a:xfrm xmlns:a="http://schemas.openxmlformats.org/drawingml/2006/main">
          <a:off x="6442075" y="4032249"/>
          <a:ext cx="968376" cy="21113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dirty="0"/>
            <a:t>Hallucinogen</a:t>
          </a:r>
        </a:p>
      </cdr:txBody>
    </cdr:sp>
  </cdr:relSizeAnchor>
  <cdr:relSizeAnchor xmlns:cdr="http://schemas.openxmlformats.org/drawingml/2006/chartDrawing">
    <cdr:from>
      <cdr:x>0.81192</cdr:x>
      <cdr:y>0.91224</cdr:y>
    </cdr:from>
    <cdr:to>
      <cdr:x>0.89356</cdr:x>
      <cdr:y>0.95387</cdr:y>
    </cdr:to>
    <cdr:sp macro="" textlink="">
      <cdr:nvSpPr>
        <cdr:cNvPr id="9" name="TextBox 1">
          <a:extLst xmlns:a="http://schemas.openxmlformats.org/drawingml/2006/main">
            <a:ext uri="{FF2B5EF4-FFF2-40B4-BE49-F238E27FC236}">
              <a16:creationId xmlns:a16="http://schemas.microsoft.com/office/drawing/2014/main" id="{A597A8BF-3833-45AD-8D12-816892E35205}"/>
            </a:ext>
          </a:extLst>
        </cdr:cNvPr>
        <cdr:cNvSpPr txBox="1"/>
      </cdr:nvSpPr>
      <cdr:spPr>
        <a:xfrm xmlns:a="http://schemas.openxmlformats.org/drawingml/2006/main">
          <a:off x="6442075" y="4175125"/>
          <a:ext cx="647700" cy="1905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u="sng" dirty="0"/>
            <a:t>Inhalant</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EBCDD93-213D-4847-9A58-F210C6398841}" type="datetimeFigureOut">
              <a:rPr lang="en-US" smtClean="0"/>
              <a:t>1/7/2020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E0289EA-00C2-4FBF-97B9-086D4A3A7D8B}" type="slidenum">
              <a:rPr lang="en-US" smtClean="0"/>
              <a:t>‹#›</a:t>
            </a:fld>
            <a:endParaRPr lang="en-US"/>
          </a:p>
        </p:txBody>
      </p:sp>
    </p:spTree>
    <p:extLst>
      <p:ext uri="{BB962C8B-B14F-4D97-AF65-F5344CB8AC3E}">
        <p14:creationId xmlns:p14="http://schemas.microsoft.com/office/powerpoint/2010/main" val="2718047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coordinated effort funded by La Crosse Community Foundation, Gundersen Health System, Mayo Clinic Health System – Franciscan Healthcare, and the La Crosse County Health Department </a:t>
            </a:r>
          </a:p>
          <a:p>
            <a:endParaRPr lang="en-US" dirty="0"/>
          </a:p>
          <a:p>
            <a:r>
              <a:rPr lang="en-US" dirty="0"/>
              <a:t>The project is 3 years and $400,000</a:t>
            </a:r>
          </a:p>
        </p:txBody>
      </p:sp>
      <p:sp>
        <p:nvSpPr>
          <p:cNvPr id="4" name="Slide Number Placeholder 3"/>
          <p:cNvSpPr>
            <a:spLocks noGrp="1"/>
          </p:cNvSpPr>
          <p:nvPr>
            <p:ph type="sldNum" sz="quarter" idx="5"/>
          </p:nvPr>
        </p:nvSpPr>
        <p:spPr/>
        <p:txBody>
          <a:bodyPr/>
          <a:lstStyle/>
          <a:p>
            <a:pPr defTabSz="949478">
              <a:defRPr/>
            </a:pPr>
            <a:fld id="{3E26B706-B837-44BC-83B3-CEC8D750D635}" type="slidenum">
              <a:rPr lang="en-US">
                <a:solidFill>
                  <a:prstClr val="black"/>
                </a:solidFill>
                <a:latin typeface="Calibri" panose="020F0502020204030204"/>
              </a:rPr>
              <a:pPr defTabSz="949478">
                <a:defRPr/>
              </a:pPr>
              <a:t>2</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4015205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49478">
              <a:defRPr/>
            </a:pPr>
            <a:fld id="{3E26B706-B837-44BC-83B3-CEC8D750D635}" type="slidenum">
              <a:rPr lang="en-US">
                <a:solidFill>
                  <a:prstClr val="black"/>
                </a:solidFill>
                <a:latin typeface="Calibri" panose="020F0502020204030204"/>
              </a:rPr>
              <a:pPr defTabSz="949478">
                <a:defRPr/>
              </a:pPr>
              <a:t>3</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306309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Age</a:t>
            </a:r>
            <a:r>
              <a:rPr lang="en-US" baseline="0" dirty="0"/>
              <a:t> of decedents ranged from 19-94. Average age mid forties. Rx opioids were a major contributor in the overdose deaths especially in 2016 and 2017. There has been a significant reduction of Rx opioids in the decedents tox reports for 2017 and 2018. However, heroin and fentanyl remain high. The numbers in the columns of drug type to not equal the total number of deaths as decedents had multiple drugs in their system/tox report. These numbers do not include “drug related deaths” meaning that the drug was secondary and not the cause of death (cause of drug related deaths were from drowning, gun shot wounds, blunt force trauma, etc). </a:t>
            </a:r>
            <a:endParaRPr lang="en-US" dirty="0"/>
          </a:p>
        </p:txBody>
      </p:sp>
      <p:sp>
        <p:nvSpPr>
          <p:cNvPr id="4" name="Slide Number Placeholder 3"/>
          <p:cNvSpPr>
            <a:spLocks noGrp="1"/>
          </p:cNvSpPr>
          <p:nvPr>
            <p:ph type="sldNum" sz="quarter" idx="10"/>
          </p:nvPr>
        </p:nvSpPr>
        <p:spPr/>
        <p:txBody>
          <a:bodyPr/>
          <a:lstStyle/>
          <a:p>
            <a:pPr defTabSz="967465">
              <a:defRPr/>
            </a:pPr>
            <a:fld id="{6F3DA5FE-6353-4537-826E-A7B69AF6F03B}" type="slidenum">
              <a:rPr lang="en-US">
                <a:solidFill>
                  <a:prstClr val="black"/>
                </a:solidFill>
                <a:latin typeface="Calibri" panose="020F0502020204030204"/>
              </a:rPr>
              <a:pPr defTabSz="967465">
                <a:defRPr/>
              </a:pPr>
              <a:t>5</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836150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Jan 1, 2018 to June 30, 2019 = 12% drop in opioid Rx in La Crosse County. </a:t>
            </a:r>
          </a:p>
        </p:txBody>
      </p:sp>
      <p:sp>
        <p:nvSpPr>
          <p:cNvPr id="4" name="Slide Number Placeholder 3"/>
          <p:cNvSpPr>
            <a:spLocks noGrp="1"/>
          </p:cNvSpPr>
          <p:nvPr>
            <p:ph type="sldNum" sz="quarter" idx="5"/>
          </p:nvPr>
        </p:nvSpPr>
        <p:spPr/>
        <p:txBody>
          <a:bodyPr/>
          <a:lstStyle/>
          <a:p>
            <a:fld id="{5DA2C9A8-87B7-4F17-A1B5-4AE04F809342}" type="slidenum">
              <a:rPr lang="en-US" smtClean="0"/>
              <a:t>10</a:t>
            </a:fld>
            <a:endParaRPr lang="en-US" dirty="0"/>
          </a:p>
        </p:txBody>
      </p:sp>
    </p:spTree>
    <p:extLst>
      <p:ext uri="{BB962C8B-B14F-4D97-AF65-F5344CB8AC3E}">
        <p14:creationId xmlns:p14="http://schemas.microsoft.com/office/powerpoint/2010/main" val="361229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Number of newly enrolled clients in MAT during quarter one was 96 compared to 101 in quarter 2 of 2019. Additional measures to explore include: increasing number of waivered providers, increase number of patients per waiver or capacity ratio, increase number of current Suboxone, Methadone, and Vivitrol patients in each MAT program, increase immediate intake (24 hours) in MAT. There is also an MAT Jail workgroup whose aim is </a:t>
            </a:r>
          </a:p>
        </p:txBody>
      </p:sp>
      <p:sp>
        <p:nvSpPr>
          <p:cNvPr id="4" name="Slide Number Placeholder 3"/>
          <p:cNvSpPr>
            <a:spLocks noGrp="1"/>
          </p:cNvSpPr>
          <p:nvPr>
            <p:ph type="sldNum" sz="quarter" idx="5"/>
          </p:nvPr>
        </p:nvSpPr>
        <p:spPr/>
        <p:txBody>
          <a:bodyPr/>
          <a:lstStyle/>
          <a:p>
            <a:fld id="{5DA2C9A8-87B7-4F17-A1B5-4AE04F809342}" type="slidenum">
              <a:rPr lang="en-US" smtClean="0"/>
              <a:t>11</a:t>
            </a:fld>
            <a:endParaRPr lang="en-US" dirty="0"/>
          </a:p>
        </p:txBody>
      </p:sp>
    </p:spTree>
    <p:extLst>
      <p:ext uri="{BB962C8B-B14F-4D97-AF65-F5344CB8AC3E}">
        <p14:creationId xmlns:p14="http://schemas.microsoft.com/office/powerpoint/2010/main" val="1032790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8F656-7D9B-4C9F-81DC-AC5B02A2828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1F13A7A-3D1D-46D8-BBEA-D2BCBEE7DF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84B7774-4E15-444F-9958-61A3DA162790}"/>
              </a:ext>
            </a:extLst>
          </p:cNvPr>
          <p:cNvSpPr>
            <a:spLocks noGrp="1"/>
          </p:cNvSpPr>
          <p:nvPr>
            <p:ph type="dt" sz="half" idx="10"/>
          </p:nvPr>
        </p:nvSpPr>
        <p:spPr/>
        <p:txBody>
          <a:bodyPr/>
          <a:lstStyle/>
          <a:p>
            <a:fld id="{69A43D16-501B-489A-8E3D-5A36420881EE}" type="datetimeFigureOut">
              <a:rPr lang="en-US" smtClean="0"/>
              <a:t>1/7/2020</a:t>
            </a:fld>
            <a:endParaRPr lang="en-US"/>
          </a:p>
        </p:txBody>
      </p:sp>
      <p:sp>
        <p:nvSpPr>
          <p:cNvPr id="5" name="Footer Placeholder 4">
            <a:extLst>
              <a:ext uri="{FF2B5EF4-FFF2-40B4-BE49-F238E27FC236}">
                <a16:creationId xmlns:a16="http://schemas.microsoft.com/office/drawing/2014/main" id="{32088667-E337-48D2-8C40-4D8D37959E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A17996-E1EB-42D7-B4D6-68CD1335147B}"/>
              </a:ext>
            </a:extLst>
          </p:cNvPr>
          <p:cNvSpPr>
            <a:spLocks noGrp="1"/>
          </p:cNvSpPr>
          <p:nvPr>
            <p:ph type="sldNum" sz="quarter" idx="12"/>
          </p:nvPr>
        </p:nvSpPr>
        <p:spPr/>
        <p:txBody>
          <a:bodyPr/>
          <a:lstStyle/>
          <a:p>
            <a:fld id="{E4E4CBEB-E1CA-4CC3-945C-F244D03A000B}" type="slidenum">
              <a:rPr lang="en-US" smtClean="0"/>
              <a:t>‹#›</a:t>
            </a:fld>
            <a:endParaRPr lang="en-US"/>
          </a:p>
        </p:txBody>
      </p:sp>
    </p:spTree>
    <p:extLst>
      <p:ext uri="{BB962C8B-B14F-4D97-AF65-F5344CB8AC3E}">
        <p14:creationId xmlns:p14="http://schemas.microsoft.com/office/powerpoint/2010/main" val="3733773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92904-F668-40D4-99C1-CADF834CE5C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69D24DE-BDD5-40A2-9E32-C17DA01DBC7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C01F05-5BB6-40CE-9C82-8C158F7DC640}"/>
              </a:ext>
            </a:extLst>
          </p:cNvPr>
          <p:cNvSpPr>
            <a:spLocks noGrp="1"/>
          </p:cNvSpPr>
          <p:nvPr>
            <p:ph type="dt" sz="half" idx="10"/>
          </p:nvPr>
        </p:nvSpPr>
        <p:spPr/>
        <p:txBody>
          <a:bodyPr/>
          <a:lstStyle/>
          <a:p>
            <a:fld id="{69A43D16-501B-489A-8E3D-5A36420881EE}" type="datetimeFigureOut">
              <a:rPr lang="en-US" smtClean="0"/>
              <a:t>1/7/2020</a:t>
            </a:fld>
            <a:endParaRPr lang="en-US"/>
          </a:p>
        </p:txBody>
      </p:sp>
      <p:sp>
        <p:nvSpPr>
          <p:cNvPr id="5" name="Footer Placeholder 4">
            <a:extLst>
              <a:ext uri="{FF2B5EF4-FFF2-40B4-BE49-F238E27FC236}">
                <a16:creationId xmlns:a16="http://schemas.microsoft.com/office/drawing/2014/main" id="{362BCAE0-8D43-4D64-98A5-6F5AF6076F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AEB8F1-5FA4-4556-8DC0-F181A307AFB0}"/>
              </a:ext>
            </a:extLst>
          </p:cNvPr>
          <p:cNvSpPr>
            <a:spLocks noGrp="1"/>
          </p:cNvSpPr>
          <p:nvPr>
            <p:ph type="sldNum" sz="quarter" idx="12"/>
          </p:nvPr>
        </p:nvSpPr>
        <p:spPr/>
        <p:txBody>
          <a:bodyPr/>
          <a:lstStyle/>
          <a:p>
            <a:fld id="{E4E4CBEB-E1CA-4CC3-945C-F244D03A000B}" type="slidenum">
              <a:rPr lang="en-US" smtClean="0"/>
              <a:t>‹#›</a:t>
            </a:fld>
            <a:endParaRPr lang="en-US"/>
          </a:p>
        </p:txBody>
      </p:sp>
    </p:spTree>
    <p:extLst>
      <p:ext uri="{BB962C8B-B14F-4D97-AF65-F5344CB8AC3E}">
        <p14:creationId xmlns:p14="http://schemas.microsoft.com/office/powerpoint/2010/main" val="119759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21673E-E85B-44F6-8E09-08370DA92DD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AF326A3-A831-4A66-907B-CC1A81B8A81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9638BB-3A31-4EBC-9273-E7E0E913EDB4}"/>
              </a:ext>
            </a:extLst>
          </p:cNvPr>
          <p:cNvSpPr>
            <a:spLocks noGrp="1"/>
          </p:cNvSpPr>
          <p:nvPr>
            <p:ph type="dt" sz="half" idx="10"/>
          </p:nvPr>
        </p:nvSpPr>
        <p:spPr/>
        <p:txBody>
          <a:bodyPr/>
          <a:lstStyle/>
          <a:p>
            <a:fld id="{69A43D16-501B-489A-8E3D-5A36420881EE}" type="datetimeFigureOut">
              <a:rPr lang="en-US" smtClean="0"/>
              <a:t>1/7/2020</a:t>
            </a:fld>
            <a:endParaRPr lang="en-US"/>
          </a:p>
        </p:txBody>
      </p:sp>
      <p:sp>
        <p:nvSpPr>
          <p:cNvPr id="5" name="Footer Placeholder 4">
            <a:extLst>
              <a:ext uri="{FF2B5EF4-FFF2-40B4-BE49-F238E27FC236}">
                <a16:creationId xmlns:a16="http://schemas.microsoft.com/office/drawing/2014/main" id="{F34D6534-00BA-4393-A7B1-11B4E2ACA7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A0D5A1-616A-4114-9E42-B7BA76566FD5}"/>
              </a:ext>
            </a:extLst>
          </p:cNvPr>
          <p:cNvSpPr>
            <a:spLocks noGrp="1"/>
          </p:cNvSpPr>
          <p:nvPr>
            <p:ph type="sldNum" sz="quarter" idx="12"/>
          </p:nvPr>
        </p:nvSpPr>
        <p:spPr/>
        <p:txBody>
          <a:bodyPr/>
          <a:lstStyle/>
          <a:p>
            <a:fld id="{E4E4CBEB-E1CA-4CC3-945C-F244D03A000B}" type="slidenum">
              <a:rPr lang="en-US" smtClean="0"/>
              <a:t>‹#›</a:t>
            </a:fld>
            <a:endParaRPr lang="en-US"/>
          </a:p>
        </p:txBody>
      </p:sp>
    </p:spTree>
    <p:extLst>
      <p:ext uri="{BB962C8B-B14F-4D97-AF65-F5344CB8AC3E}">
        <p14:creationId xmlns:p14="http://schemas.microsoft.com/office/powerpoint/2010/main" val="32344342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F7188-17EA-4D6E-9138-3B5E0A028AB2}"/>
              </a:ext>
            </a:extLst>
          </p:cNvPr>
          <p:cNvSpPr>
            <a:spLocks noGrp="1"/>
          </p:cNvSpPr>
          <p:nvPr>
            <p:ph type="ctrTitle"/>
          </p:nvPr>
        </p:nvSpPr>
        <p:spPr>
          <a:xfrm>
            <a:off x="1524000" y="1122363"/>
            <a:ext cx="9144000" cy="2387600"/>
          </a:xfrm>
        </p:spPr>
        <p:txBody>
          <a:bodyPr anchor="b">
            <a:normAutofit/>
          </a:bodyPr>
          <a:lstStyle>
            <a:lvl1pPr algn="ctr">
              <a:defRPr sz="5400">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Subtitle 2">
            <a:extLst>
              <a:ext uri="{FF2B5EF4-FFF2-40B4-BE49-F238E27FC236}">
                <a16:creationId xmlns:a16="http://schemas.microsoft.com/office/drawing/2014/main" id="{EAF20E44-6815-47F3-85F7-D8459F508A5B}"/>
              </a:ext>
            </a:extLst>
          </p:cNvPr>
          <p:cNvSpPr>
            <a:spLocks noGrp="1"/>
          </p:cNvSpPr>
          <p:nvPr>
            <p:ph type="subTitle" idx="1"/>
          </p:nvPr>
        </p:nvSpPr>
        <p:spPr>
          <a:xfrm>
            <a:off x="1524000" y="3602038"/>
            <a:ext cx="9144000" cy="1655762"/>
          </a:xfrm>
        </p:spPr>
        <p:txBody>
          <a:bodyPr/>
          <a:lstStyle>
            <a:lvl1pPr marL="0" indent="0" algn="ctr">
              <a:buNone/>
              <a:defRPr sz="2400">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Slide Number Placeholder 4">
            <a:extLst>
              <a:ext uri="{FF2B5EF4-FFF2-40B4-BE49-F238E27FC236}">
                <a16:creationId xmlns:a16="http://schemas.microsoft.com/office/drawing/2014/main" id="{CC82F05B-5FB6-463D-99C5-E6D4EE5FC822}"/>
              </a:ext>
            </a:extLst>
          </p:cNvPr>
          <p:cNvSpPr txBox="1">
            <a:spLocks/>
          </p:cNvSpPr>
          <p:nvPr userDrawn="1"/>
        </p:nvSpPr>
        <p:spPr>
          <a:xfrm>
            <a:off x="9099997" y="6492875"/>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2EFAD17C-1A50-4822-B650-7F0F69BB73E4}" type="slidenum">
              <a:rPr lang="en-US" sz="1400" smtClean="0">
                <a:solidFill>
                  <a:schemeClr val="bg1"/>
                </a:solidFill>
                <a:latin typeface="Times New Roman" panose="02020603050405020304" pitchFamily="18" charset="0"/>
                <a:cs typeface="Times New Roman" panose="02020603050405020304" pitchFamily="18" charset="0"/>
              </a:rPr>
              <a:pPr algn="r"/>
              <a:t>‹#›</a:t>
            </a:fld>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03501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867EC-E426-4A1A-A7BB-7585F59F2737}"/>
              </a:ext>
            </a:extLst>
          </p:cNvPr>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EA88DD74-51BD-4AE7-90D0-4C20ABC7BC93}"/>
              </a:ext>
            </a:extLst>
          </p:cNvPr>
          <p:cNvSpPr>
            <a:spLocks noGrp="1"/>
          </p:cNvSpPr>
          <p:nvPr>
            <p:ph idx="1"/>
          </p:nvPr>
        </p:nvSpPr>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4">
            <a:extLst>
              <a:ext uri="{FF2B5EF4-FFF2-40B4-BE49-F238E27FC236}">
                <a16:creationId xmlns:a16="http://schemas.microsoft.com/office/drawing/2014/main" id="{EF91050A-3EC6-4766-A179-1C764A3DDDAF}"/>
              </a:ext>
            </a:extLst>
          </p:cNvPr>
          <p:cNvSpPr>
            <a:spLocks noGrp="1"/>
          </p:cNvSpPr>
          <p:nvPr>
            <p:ph type="sldNum" sz="quarter" idx="12"/>
          </p:nvPr>
        </p:nvSpPr>
        <p:spPr>
          <a:xfrm>
            <a:off x="9099997" y="6492875"/>
            <a:ext cx="2743200" cy="365125"/>
          </a:xfrm>
        </p:spPr>
        <p:txBody>
          <a:bodyPr/>
          <a:lstStyle/>
          <a:p>
            <a:fld id="{2EFAD17C-1A50-4822-B650-7F0F69BB73E4}" type="slidenum">
              <a:rPr lang="en-US" smtClean="0"/>
              <a:t>‹#›</a:t>
            </a:fld>
            <a:endParaRPr lang="en-US" dirty="0"/>
          </a:p>
        </p:txBody>
      </p:sp>
    </p:spTree>
    <p:extLst>
      <p:ext uri="{BB962C8B-B14F-4D97-AF65-F5344CB8AC3E}">
        <p14:creationId xmlns:p14="http://schemas.microsoft.com/office/powerpoint/2010/main" val="38257816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28E3A-532E-43F2-8BD0-F753421EA6E7}"/>
              </a:ext>
            </a:extLst>
          </p:cNvPr>
          <p:cNvSpPr>
            <a:spLocks noGrp="1"/>
          </p:cNvSpPr>
          <p:nvPr>
            <p:ph type="title"/>
          </p:nvPr>
        </p:nvSpPr>
        <p:spPr>
          <a:xfrm>
            <a:off x="831850" y="1709738"/>
            <a:ext cx="10515600" cy="2852737"/>
          </a:xfrm>
        </p:spPr>
        <p:txBody>
          <a:bodyPr anchor="b"/>
          <a:lstStyle>
            <a:lvl1pPr>
              <a:defRPr sz="6000">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F80A8940-2E99-4E71-800B-0291A1DB46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Times New Roman" panose="02020603050405020304" pitchFamily="18" charset="0"/>
                <a:cs typeface="Times New Roman" panose="02020603050405020304" pitchFamily="18"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7" name="Slide Number Placeholder 4">
            <a:extLst>
              <a:ext uri="{FF2B5EF4-FFF2-40B4-BE49-F238E27FC236}">
                <a16:creationId xmlns:a16="http://schemas.microsoft.com/office/drawing/2014/main" id="{D635755D-038D-41B6-90EC-A9EC098F70C1}"/>
              </a:ext>
            </a:extLst>
          </p:cNvPr>
          <p:cNvSpPr>
            <a:spLocks noGrp="1"/>
          </p:cNvSpPr>
          <p:nvPr>
            <p:ph type="sldNum" sz="quarter" idx="12"/>
          </p:nvPr>
        </p:nvSpPr>
        <p:spPr>
          <a:xfrm>
            <a:off x="9099997" y="6492875"/>
            <a:ext cx="2743200" cy="365125"/>
          </a:xfrm>
        </p:spPr>
        <p:txBody>
          <a:bodyPr/>
          <a:lstStyle/>
          <a:p>
            <a:fld id="{2EFAD17C-1A50-4822-B650-7F0F69BB73E4}" type="slidenum">
              <a:rPr lang="en-US" smtClean="0"/>
              <a:t>‹#›</a:t>
            </a:fld>
            <a:endParaRPr lang="en-US" dirty="0"/>
          </a:p>
        </p:txBody>
      </p:sp>
    </p:spTree>
    <p:extLst>
      <p:ext uri="{BB962C8B-B14F-4D97-AF65-F5344CB8AC3E}">
        <p14:creationId xmlns:p14="http://schemas.microsoft.com/office/powerpoint/2010/main" val="32426948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AEAE8-0A67-44FD-ABD7-DEDB8DB04D46}"/>
              </a:ext>
            </a:extLst>
          </p:cNvPr>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6" name="Slide Number Placeholder 4">
            <a:extLst>
              <a:ext uri="{FF2B5EF4-FFF2-40B4-BE49-F238E27FC236}">
                <a16:creationId xmlns:a16="http://schemas.microsoft.com/office/drawing/2014/main" id="{481276F4-04DE-47BC-BA22-BE23EE30AA83}"/>
              </a:ext>
            </a:extLst>
          </p:cNvPr>
          <p:cNvSpPr>
            <a:spLocks noGrp="1"/>
          </p:cNvSpPr>
          <p:nvPr>
            <p:ph type="sldNum" sz="quarter" idx="12"/>
          </p:nvPr>
        </p:nvSpPr>
        <p:spPr>
          <a:xfrm>
            <a:off x="9099997" y="6492875"/>
            <a:ext cx="2743200" cy="365125"/>
          </a:xfrm>
        </p:spPr>
        <p:txBody>
          <a:bodyPr/>
          <a:lstStyle/>
          <a:p>
            <a:fld id="{2EFAD17C-1A50-4822-B650-7F0F69BB73E4}" type="slidenum">
              <a:rPr lang="en-US" smtClean="0"/>
              <a:t>‹#›</a:t>
            </a:fld>
            <a:endParaRPr lang="en-US" dirty="0"/>
          </a:p>
        </p:txBody>
      </p:sp>
    </p:spTree>
    <p:extLst>
      <p:ext uri="{BB962C8B-B14F-4D97-AF65-F5344CB8AC3E}">
        <p14:creationId xmlns:p14="http://schemas.microsoft.com/office/powerpoint/2010/main" val="37474427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A86E1C1-12CB-4C69-A1B1-27E241E60AA6}"/>
              </a:ext>
            </a:extLst>
          </p:cNvPr>
          <p:cNvSpPr>
            <a:spLocks noGrp="1"/>
          </p:cNvSpPr>
          <p:nvPr>
            <p:ph type="sldNum" sz="quarter" idx="12"/>
          </p:nvPr>
        </p:nvSpPr>
        <p:spPr>
          <a:xfrm>
            <a:off x="9099997" y="6492875"/>
            <a:ext cx="2743200" cy="365125"/>
          </a:xfrm>
        </p:spPr>
        <p:txBody>
          <a:bodyPr/>
          <a:lstStyle/>
          <a:p>
            <a:fld id="{2EFAD17C-1A50-4822-B650-7F0F69BB73E4}" type="slidenum">
              <a:rPr lang="en-US" smtClean="0"/>
              <a:t>‹#›</a:t>
            </a:fld>
            <a:endParaRPr lang="en-US" dirty="0"/>
          </a:p>
        </p:txBody>
      </p:sp>
    </p:spTree>
    <p:extLst>
      <p:ext uri="{BB962C8B-B14F-4D97-AF65-F5344CB8AC3E}">
        <p14:creationId xmlns:p14="http://schemas.microsoft.com/office/powerpoint/2010/main" val="20187705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B71C9-6CFE-42CC-A4E5-00069A977134}"/>
              </a:ext>
            </a:extLst>
          </p:cNvPr>
          <p:cNvSpPr>
            <a:spLocks noGrp="1"/>
          </p:cNvSpPr>
          <p:nvPr>
            <p:ph type="title"/>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5" name="Slide Number Placeholder 4">
            <a:extLst>
              <a:ext uri="{FF2B5EF4-FFF2-40B4-BE49-F238E27FC236}">
                <a16:creationId xmlns:a16="http://schemas.microsoft.com/office/drawing/2014/main" id="{7AD6FB15-C60B-4503-A912-54B0E4D861A7}"/>
              </a:ext>
            </a:extLst>
          </p:cNvPr>
          <p:cNvSpPr>
            <a:spLocks noGrp="1"/>
          </p:cNvSpPr>
          <p:nvPr>
            <p:ph type="sldNum" sz="quarter" idx="12"/>
          </p:nvPr>
        </p:nvSpPr>
        <p:spPr>
          <a:xfrm>
            <a:off x="9099997" y="6492875"/>
            <a:ext cx="2743200" cy="365125"/>
          </a:xfrm>
        </p:spPr>
        <p:txBody>
          <a:bodyPr/>
          <a:lstStyle/>
          <a:p>
            <a:fld id="{2EFAD17C-1A50-4822-B650-7F0F69BB73E4}" type="slidenum">
              <a:rPr lang="en-US" smtClean="0"/>
              <a:t>‹#›</a:t>
            </a:fld>
            <a:endParaRPr lang="en-US" dirty="0"/>
          </a:p>
        </p:txBody>
      </p:sp>
    </p:spTree>
    <p:extLst>
      <p:ext uri="{BB962C8B-B14F-4D97-AF65-F5344CB8AC3E}">
        <p14:creationId xmlns:p14="http://schemas.microsoft.com/office/powerpoint/2010/main" val="1969831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82363-0E72-4E33-839F-5D5196FFA5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CD985E-DD88-4F10-ACCC-F19862435A3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D0C359-45AA-402F-A055-2FA5F70D082D}"/>
              </a:ext>
            </a:extLst>
          </p:cNvPr>
          <p:cNvSpPr>
            <a:spLocks noGrp="1"/>
          </p:cNvSpPr>
          <p:nvPr>
            <p:ph type="dt" sz="half" idx="10"/>
          </p:nvPr>
        </p:nvSpPr>
        <p:spPr/>
        <p:txBody>
          <a:bodyPr/>
          <a:lstStyle/>
          <a:p>
            <a:fld id="{69A43D16-501B-489A-8E3D-5A36420881EE}" type="datetimeFigureOut">
              <a:rPr lang="en-US" smtClean="0"/>
              <a:t>1/7/2020</a:t>
            </a:fld>
            <a:endParaRPr lang="en-US"/>
          </a:p>
        </p:txBody>
      </p:sp>
      <p:sp>
        <p:nvSpPr>
          <p:cNvPr id="5" name="Footer Placeholder 4">
            <a:extLst>
              <a:ext uri="{FF2B5EF4-FFF2-40B4-BE49-F238E27FC236}">
                <a16:creationId xmlns:a16="http://schemas.microsoft.com/office/drawing/2014/main" id="{362BD4A9-0311-4175-90C5-B2A665E2A1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D6B80D-E5CC-433B-BF11-B3E3D9F27F37}"/>
              </a:ext>
            </a:extLst>
          </p:cNvPr>
          <p:cNvSpPr>
            <a:spLocks noGrp="1"/>
          </p:cNvSpPr>
          <p:nvPr>
            <p:ph type="sldNum" sz="quarter" idx="12"/>
          </p:nvPr>
        </p:nvSpPr>
        <p:spPr/>
        <p:txBody>
          <a:bodyPr/>
          <a:lstStyle/>
          <a:p>
            <a:fld id="{E4E4CBEB-E1CA-4CC3-945C-F244D03A000B}" type="slidenum">
              <a:rPr lang="en-US" smtClean="0"/>
              <a:t>‹#›</a:t>
            </a:fld>
            <a:endParaRPr lang="en-US"/>
          </a:p>
        </p:txBody>
      </p:sp>
    </p:spTree>
    <p:extLst>
      <p:ext uri="{BB962C8B-B14F-4D97-AF65-F5344CB8AC3E}">
        <p14:creationId xmlns:p14="http://schemas.microsoft.com/office/powerpoint/2010/main" val="4243480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B6ABE-1D82-400D-B079-87AE093848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85CBD1D-7415-4533-89B0-C671586B94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6FA4464-69BE-45A6-B185-BE07CC6188D2}"/>
              </a:ext>
            </a:extLst>
          </p:cNvPr>
          <p:cNvSpPr>
            <a:spLocks noGrp="1"/>
          </p:cNvSpPr>
          <p:nvPr>
            <p:ph type="dt" sz="half" idx="10"/>
          </p:nvPr>
        </p:nvSpPr>
        <p:spPr/>
        <p:txBody>
          <a:bodyPr/>
          <a:lstStyle/>
          <a:p>
            <a:fld id="{69A43D16-501B-489A-8E3D-5A36420881EE}" type="datetimeFigureOut">
              <a:rPr lang="en-US" smtClean="0"/>
              <a:t>1/7/2020</a:t>
            </a:fld>
            <a:endParaRPr lang="en-US"/>
          </a:p>
        </p:txBody>
      </p:sp>
      <p:sp>
        <p:nvSpPr>
          <p:cNvPr id="5" name="Footer Placeholder 4">
            <a:extLst>
              <a:ext uri="{FF2B5EF4-FFF2-40B4-BE49-F238E27FC236}">
                <a16:creationId xmlns:a16="http://schemas.microsoft.com/office/drawing/2014/main" id="{02B15EC6-4D3B-45EC-BD4A-86CC03D682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E63E44-5E53-4A6E-9B39-70F0094266D1}"/>
              </a:ext>
            </a:extLst>
          </p:cNvPr>
          <p:cNvSpPr>
            <a:spLocks noGrp="1"/>
          </p:cNvSpPr>
          <p:nvPr>
            <p:ph type="sldNum" sz="quarter" idx="12"/>
          </p:nvPr>
        </p:nvSpPr>
        <p:spPr/>
        <p:txBody>
          <a:bodyPr/>
          <a:lstStyle/>
          <a:p>
            <a:fld id="{E4E4CBEB-E1CA-4CC3-945C-F244D03A000B}" type="slidenum">
              <a:rPr lang="en-US" smtClean="0"/>
              <a:t>‹#›</a:t>
            </a:fld>
            <a:endParaRPr lang="en-US"/>
          </a:p>
        </p:txBody>
      </p:sp>
    </p:spTree>
    <p:extLst>
      <p:ext uri="{BB962C8B-B14F-4D97-AF65-F5344CB8AC3E}">
        <p14:creationId xmlns:p14="http://schemas.microsoft.com/office/powerpoint/2010/main" val="896344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FD71F-12D9-42A9-A984-24E59B01EA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1328FE-6F48-4BE9-80C1-61D2FCC1479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70B1CB0-74B4-4BF3-A340-6A1552280FB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13F1005-B179-409F-8272-A6ABD4055969}"/>
              </a:ext>
            </a:extLst>
          </p:cNvPr>
          <p:cNvSpPr>
            <a:spLocks noGrp="1"/>
          </p:cNvSpPr>
          <p:nvPr>
            <p:ph type="dt" sz="half" idx="10"/>
          </p:nvPr>
        </p:nvSpPr>
        <p:spPr/>
        <p:txBody>
          <a:bodyPr/>
          <a:lstStyle/>
          <a:p>
            <a:fld id="{69A43D16-501B-489A-8E3D-5A36420881EE}" type="datetimeFigureOut">
              <a:rPr lang="en-US" smtClean="0"/>
              <a:t>1/7/2020</a:t>
            </a:fld>
            <a:endParaRPr lang="en-US"/>
          </a:p>
        </p:txBody>
      </p:sp>
      <p:sp>
        <p:nvSpPr>
          <p:cNvPr id="6" name="Footer Placeholder 5">
            <a:extLst>
              <a:ext uri="{FF2B5EF4-FFF2-40B4-BE49-F238E27FC236}">
                <a16:creationId xmlns:a16="http://schemas.microsoft.com/office/drawing/2014/main" id="{03AED15C-2B97-4571-9027-4B6FE63F43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E9FC3C-F2A9-483C-AE79-CAC9D00D2B28}"/>
              </a:ext>
            </a:extLst>
          </p:cNvPr>
          <p:cNvSpPr>
            <a:spLocks noGrp="1"/>
          </p:cNvSpPr>
          <p:nvPr>
            <p:ph type="sldNum" sz="quarter" idx="12"/>
          </p:nvPr>
        </p:nvSpPr>
        <p:spPr/>
        <p:txBody>
          <a:bodyPr/>
          <a:lstStyle/>
          <a:p>
            <a:fld id="{E4E4CBEB-E1CA-4CC3-945C-F244D03A000B}" type="slidenum">
              <a:rPr lang="en-US" smtClean="0"/>
              <a:t>‹#›</a:t>
            </a:fld>
            <a:endParaRPr lang="en-US"/>
          </a:p>
        </p:txBody>
      </p:sp>
    </p:spTree>
    <p:extLst>
      <p:ext uri="{BB962C8B-B14F-4D97-AF65-F5344CB8AC3E}">
        <p14:creationId xmlns:p14="http://schemas.microsoft.com/office/powerpoint/2010/main" val="4121953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0B1B1-E4BA-4F04-8D28-8F8C2CE79D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6DB8F14-0B0A-42E7-8914-ED600BE0DD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36AF151-1808-41CC-ABC8-0CF513A1089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46EE490-ECE4-4623-BF4A-234EB1BC58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729DEDB-80B6-47AB-B1A3-80ADAAB87F6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48CD513-36B5-4FF2-80E8-A9BDDE9EA9E7}"/>
              </a:ext>
            </a:extLst>
          </p:cNvPr>
          <p:cNvSpPr>
            <a:spLocks noGrp="1"/>
          </p:cNvSpPr>
          <p:nvPr>
            <p:ph type="dt" sz="half" idx="10"/>
          </p:nvPr>
        </p:nvSpPr>
        <p:spPr/>
        <p:txBody>
          <a:bodyPr/>
          <a:lstStyle/>
          <a:p>
            <a:fld id="{69A43D16-501B-489A-8E3D-5A36420881EE}" type="datetimeFigureOut">
              <a:rPr lang="en-US" smtClean="0"/>
              <a:t>1/7/2020</a:t>
            </a:fld>
            <a:endParaRPr lang="en-US"/>
          </a:p>
        </p:txBody>
      </p:sp>
      <p:sp>
        <p:nvSpPr>
          <p:cNvPr id="8" name="Footer Placeholder 7">
            <a:extLst>
              <a:ext uri="{FF2B5EF4-FFF2-40B4-BE49-F238E27FC236}">
                <a16:creationId xmlns:a16="http://schemas.microsoft.com/office/drawing/2014/main" id="{2CA6883A-DC40-48B8-B9A4-7A659C87F90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8EACD5A-2129-4DB5-8F23-3B61550ACB63}"/>
              </a:ext>
            </a:extLst>
          </p:cNvPr>
          <p:cNvSpPr>
            <a:spLocks noGrp="1"/>
          </p:cNvSpPr>
          <p:nvPr>
            <p:ph type="sldNum" sz="quarter" idx="12"/>
          </p:nvPr>
        </p:nvSpPr>
        <p:spPr/>
        <p:txBody>
          <a:bodyPr/>
          <a:lstStyle/>
          <a:p>
            <a:fld id="{E4E4CBEB-E1CA-4CC3-945C-F244D03A000B}" type="slidenum">
              <a:rPr lang="en-US" smtClean="0"/>
              <a:t>‹#›</a:t>
            </a:fld>
            <a:endParaRPr lang="en-US"/>
          </a:p>
        </p:txBody>
      </p:sp>
    </p:spTree>
    <p:extLst>
      <p:ext uri="{BB962C8B-B14F-4D97-AF65-F5344CB8AC3E}">
        <p14:creationId xmlns:p14="http://schemas.microsoft.com/office/powerpoint/2010/main" val="1176043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20D00-6C8B-4D8F-9061-BCB6E1D07C0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9145F14-CD42-43AE-9427-522E0C39863E}"/>
              </a:ext>
            </a:extLst>
          </p:cNvPr>
          <p:cNvSpPr>
            <a:spLocks noGrp="1"/>
          </p:cNvSpPr>
          <p:nvPr>
            <p:ph type="dt" sz="half" idx="10"/>
          </p:nvPr>
        </p:nvSpPr>
        <p:spPr/>
        <p:txBody>
          <a:bodyPr/>
          <a:lstStyle/>
          <a:p>
            <a:fld id="{69A43D16-501B-489A-8E3D-5A36420881EE}" type="datetimeFigureOut">
              <a:rPr lang="en-US" smtClean="0"/>
              <a:t>1/7/2020</a:t>
            </a:fld>
            <a:endParaRPr lang="en-US"/>
          </a:p>
        </p:txBody>
      </p:sp>
      <p:sp>
        <p:nvSpPr>
          <p:cNvPr id="4" name="Footer Placeholder 3">
            <a:extLst>
              <a:ext uri="{FF2B5EF4-FFF2-40B4-BE49-F238E27FC236}">
                <a16:creationId xmlns:a16="http://schemas.microsoft.com/office/drawing/2014/main" id="{3F6AA19F-653D-45E3-9077-AEB8EE032D8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992F090-BC14-46C4-AC13-BA231133B19D}"/>
              </a:ext>
            </a:extLst>
          </p:cNvPr>
          <p:cNvSpPr>
            <a:spLocks noGrp="1"/>
          </p:cNvSpPr>
          <p:nvPr>
            <p:ph type="sldNum" sz="quarter" idx="12"/>
          </p:nvPr>
        </p:nvSpPr>
        <p:spPr/>
        <p:txBody>
          <a:bodyPr/>
          <a:lstStyle/>
          <a:p>
            <a:fld id="{E4E4CBEB-E1CA-4CC3-945C-F244D03A000B}" type="slidenum">
              <a:rPr lang="en-US" smtClean="0"/>
              <a:t>‹#›</a:t>
            </a:fld>
            <a:endParaRPr lang="en-US"/>
          </a:p>
        </p:txBody>
      </p:sp>
    </p:spTree>
    <p:extLst>
      <p:ext uri="{BB962C8B-B14F-4D97-AF65-F5344CB8AC3E}">
        <p14:creationId xmlns:p14="http://schemas.microsoft.com/office/powerpoint/2010/main" val="61955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208E6F-9CB8-4F3D-A9D1-A074D27AB4FD}"/>
              </a:ext>
            </a:extLst>
          </p:cNvPr>
          <p:cNvSpPr>
            <a:spLocks noGrp="1"/>
          </p:cNvSpPr>
          <p:nvPr>
            <p:ph type="dt" sz="half" idx="10"/>
          </p:nvPr>
        </p:nvSpPr>
        <p:spPr/>
        <p:txBody>
          <a:bodyPr/>
          <a:lstStyle/>
          <a:p>
            <a:fld id="{69A43D16-501B-489A-8E3D-5A36420881EE}" type="datetimeFigureOut">
              <a:rPr lang="en-US" smtClean="0"/>
              <a:t>1/7/2020</a:t>
            </a:fld>
            <a:endParaRPr lang="en-US"/>
          </a:p>
        </p:txBody>
      </p:sp>
      <p:sp>
        <p:nvSpPr>
          <p:cNvPr id="3" name="Footer Placeholder 2">
            <a:extLst>
              <a:ext uri="{FF2B5EF4-FFF2-40B4-BE49-F238E27FC236}">
                <a16:creationId xmlns:a16="http://schemas.microsoft.com/office/drawing/2014/main" id="{26F1C5EC-B061-493D-86CD-74CA934C0D5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9BFCF33-2D9E-4078-A3DD-A2906B98E671}"/>
              </a:ext>
            </a:extLst>
          </p:cNvPr>
          <p:cNvSpPr>
            <a:spLocks noGrp="1"/>
          </p:cNvSpPr>
          <p:nvPr>
            <p:ph type="sldNum" sz="quarter" idx="12"/>
          </p:nvPr>
        </p:nvSpPr>
        <p:spPr/>
        <p:txBody>
          <a:bodyPr/>
          <a:lstStyle/>
          <a:p>
            <a:fld id="{E4E4CBEB-E1CA-4CC3-945C-F244D03A000B}" type="slidenum">
              <a:rPr lang="en-US" smtClean="0"/>
              <a:t>‹#›</a:t>
            </a:fld>
            <a:endParaRPr lang="en-US"/>
          </a:p>
        </p:txBody>
      </p:sp>
    </p:spTree>
    <p:extLst>
      <p:ext uri="{BB962C8B-B14F-4D97-AF65-F5344CB8AC3E}">
        <p14:creationId xmlns:p14="http://schemas.microsoft.com/office/powerpoint/2010/main" val="134485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F2C36-1E1D-411A-B7AB-4FACA171B9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BF4C30-4541-4391-8B05-AED0FF9703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E6F88F6-5256-41D9-8CD8-00E1604011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D4A392-DA78-4F3D-B40D-B55252152AA0}"/>
              </a:ext>
            </a:extLst>
          </p:cNvPr>
          <p:cNvSpPr>
            <a:spLocks noGrp="1"/>
          </p:cNvSpPr>
          <p:nvPr>
            <p:ph type="dt" sz="half" idx="10"/>
          </p:nvPr>
        </p:nvSpPr>
        <p:spPr/>
        <p:txBody>
          <a:bodyPr/>
          <a:lstStyle/>
          <a:p>
            <a:fld id="{69A43D16-501B-489A-8E3D-5A36420881EE}" type="datetimeFigureOut">
              <a:rPr lang="en-US" smtClean="0"/>
              <a:t>1/7/2020</a:t>
            </a:fld>
            <a:endParaRPr lang="en-US"/>
          </a:p>
        </p:txBody>
      </p:sp>
      <p:sp>
        <p:nvSpPr>
          <p:cNvPr id="6" name="Footer Placeholder 5">
            <a:extLst>
              <a:ext uri="{FF2B5EF4-FFF2-40B4-BE49-F238E27FC236}">
                <a16:creationId xmlns:a16="http://schemas.microsoft.com/office/drawing/2014/main" id="{7B7FA626-1BE2-4F54-B85F-473878BD55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0F8420-3A93-44F8-A430-59FD0119D6C4}"/>
              </a:ext>
            </a:extLst>
          </p:cNvPr>
          <p:cNvSpPr>
            <a:spLocks noGrp="1"/>
          </p:cNvSpPr>
          <p:nvPr>
            <p:ph type="sldNum" sz="quarter" idx="12"/>
          </p:nvPr>
        </p:nvSpPr>
        <p:spPr/>
        <p:txBody>
          <a:bodyPr/>
          <a:lstStyle/>
          <a:p>
            <a:fld id="{E4E4CBEB-E1CA-4CC3-945C-F244D03A000B}" type="slidenum">
              <a:rPr lang="en-US" smtClean="0"/>
              <a:t>‹#›</a:t>
            </a:fld>
            <a:endParaRPr lang="en-US"/>
          </a:p>
        </p:txBody>
      </p:sp>
    </p:spTree>
    <p:extLst>
      <p:ext uri="{BB962C8B-B14F-4D97-AF65-F5344CB8AC3E}">
        <p14:creationId xmlns:p14="http://schemas.microsoft.com/office/powerpoint/2010/main" val="594695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25164-A7CF-4D27-A81D-CC2C3E6183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1638D81-CB0E-45F8-80C3-CCE21D7DD7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F4D578F-F3FF-4A03-8302-0553035117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C8DC99-1C04-4789-B2C1-5BB5AA2E43BA}"/>
              </a:ext>
            </a:extLst>
          </p:cNvPr>
          <p:cNvSpPr>
            <a:spLocks noGrp="1"/>
          </p:cNvSpPr>
          <p:nvPr>
            <p:ph type="dt" sz="half" idx="10"/>
          </p:nvPr>
        </p:nvSpPr>
        <p:spPr/>
        <p:txBody>
          <a:bodyPr/>
          <a:lstStyle/>
          <a:p>
            <a:fld id="{69A43D16-501B-489A-8E3D-5A36420881EE}" type="datetimeFigureOut">
              <a:rPr lang="en-US" smtClean="0"/>
              <a:t>1/7/2020</a:t>
            </a:fld>
            <a:endParaRPr lang="en-US"/>
          </a:p>
        </p:txBody>
      </p:sp>
      <p:sp>
        <p:nvSpPr>
          <p:cNvPr id="6" name="Footer Placeholder 5">
            <a:extLst>
              <a:ext uri="{FF2B5EF4-FFF2-40B4-BE49-F238E27FC236}">
                <a16:creationId xmlns:a16="http://schemas.microsoft.com/office/drawing/2014/main" id="{143B65BB-E64D-4322-AB2B-DE1EF1EB97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FF68B4-A1B9-48FC-8423-6A0D3ECFDCEF}"/>
              </a:ext>
            </a:extLst>
          </p:cNvPr>
          <p:cNvSpPr>
            <a:spLocks noGrp="1"/>
          </p:cNvSpPr>
          <p:nvPr>
            <p:ph type="sldNum" sz="quarter" idx="12"/>
          </p:nvPr>
        </p:nvSpPr>
        <p:spPr/>
        <p:txBody>
          <a:bodyPr/>
          <a:lstStyle/>
          <a:p>
            <a:fld id="{E4E4CBEB-E1CA-4CC3-945C-F244D03A000B}" type="slidenum">
              <a:rPr lang="en-US" smtClean="0"/>
              <a:t>‹#›</a:t>
            </a:fld>
            <a:endParaRPr lang="en-US"/>
          </a:p>
        </p:txBody>
      </p:sp>
    </p:spTree>
    <p:extLst>
      <p:ext uri="{BB962C8B-B14F-4D97-AF65-F5344CB8AC3E}">
        <p14:creationId xmlns:p14="http://schemas.microsoft.com/office/powerpoint/2010/main" val="2314782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12D41C-1CF5-4C05-BE9C-9BFC5341F8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2586D71-5317-49FD-8A1D-BDF308C5EC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9CC48E-3AD8-4E95-B31E-03597D52F6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A43D16-501B-489A-8E3D-5A36420881EE}" type="datetimeFigureOut">
              <a:rPr lang="en-US" smtClean="0"/>
              <a:t>1/7/2020</a:t>
            </a:fld>
            <a:endParaRPr lang="en-US"/>
          </a:p>
        </p:txBody>
      </p:sp>
      <p:sp>
        <p:nvSpPr>
          <p:cNvPr id="5" name="Footer Placeholder 4">
            <a:extLst>
              <a:ext uri="{FF2B5EF4-FFF2-40B4-BE49-F238E27FC236}">
                <a16:creationId xmlns:a16="http://schemas.microsoft.com/office/drawing/2014/main" id="{6255F17B-3636-4A0D-8DE7-B576C30E6D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F912415-664B-48C5-9A01-F07BD0251A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E4CBEB-E1CA-4CC3-945C-F244D03A000B}" type="slidenum">
              <a:rPr lang="en-US" smtClean="0"/>
              <a:t>‹#›</a:t>
            </a:fld>
            <a:endParaRPr lang="en-US"/>
          </a:p>
        </p:txBody>
      </p:sp>
    </p:spTree>
    <p:extLst>
      <p:ext uri="{BB962C8B-B14F-4D97-AF65-F5344CB8AC3E}">
        <p14:creationId xmlns:p14="http://schemas.microsoft.com/office/powerpoint/2010/main" val="2200821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474B26-43CE-4D42-9128-9D69945866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279E888-79CC-4401-AD54-62488E3709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8B6171C6-463B-4F5D-84C2-30130E55750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F05DEF-CF3F-42AD-A00B-E75FF036F8AD}" type="slidenum">
              <a:rPr lang="en-US" smtClean="0"/>
              <a:t>‹#›</a:t>
            </a:fld>
            <a:endParaRPr lang="en-US" dirty="0"/>
          </a:p>
        </p:txBody>
      </p:sp>
      <p:pic>
        <p:nvPicPr>
          <p:cNvPr id="8" name="Picture 7" descr="A close up of a logo&#10;&#10;Description generated with very high confidence">
            <a:extLst>
              <a:ext uri="{FF2B5EF4-FFF2-40B4-BE49-F238E27FC236}">
                <a16:creationId xmlns:a16="http://schemas.microsoft.com/office/drawing/2014/main" id="{5E668705-1586-42A8-B79A-9BAD1CA9148D}"/>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EE0121CB-E157-40B0-8CCD-4BE74D8E7A44}"/>
              </a:ext>
            </a:extLst>
          </p:cNvPr>
          <p:cNvSpPr txBox="1"/>
          <p:nvPr userDrawn="1"/>
        </p:nvSpPr>
        <p:spPr>
          <a:xfrm>
            <a:off x="9015212" y="6450457"/>
            <a:ext cx="1954446" cy="369332"/>
          </a:xfrm>
          <a:prstGeom prst="rect">
            <a:avLst/>
          </a:prstGeom>
          <a:noFill/>
        </p:spPr>
        <p:txBody>
          <a:bodyPr wrap="none" rtlCol="0">
            <a:spAutoFit/>
          </a:bodyPr>
          <a:lstStyle/>
          <a:p>
            <a:r>
              <a:rPr lang="en-US" dirty="0">
                <a:solidFill>
                  <a:schemeClr val="bg1"/>
                </a:solidFill>
                <a:latin typeface="Times New Roman" panose="02020603050405020304" pitchFamily="18" charset="0"/>
                <a:cs typeface="Times New Roman" panose="02020603050405020304" pitchFamily="18" charset="0"/>
              </a:rPr>
              <a:t>For Good. Forever.</a:t>
            </a:r>
          </a:p>
        </p:txBody>
      </p:sp>
    </p:spTree>
    <p:extLst>
      <p:ext uri="{BB962C8B-B14F-4D97-AF65-F5344CB8AC3E}">
        <p14:creationId xmlns:p14="http://schemas.microsoft.com/office/powerpoint/2010/main" val="670978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chart" Target="../charts/chart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6.jpg"/><Relationship Id="rId5" Type="http://schemas.openxmlformats.org/officeDocument/2006/relationships/image" Target="../media/image5.jpe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7.xml"/><Relationship Id="rId6" Type="http://schemas.openxmlformats.org/officeDocument/2006/relationships/image" Target="../media/image19.emf"/><Relationship Id="rId5" Type="http://schemas.openxmlformats.org/officeDocument/2006/relationships/image" Target="../media/image18.emf"/><Relationship Id="rId4" Type="http://schemas.openxmlformats.org/officeDocument/2006/relationships/image" Target="../media/image17.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3DEA8-A12E-44BB-8949-4B462DDAADD7}"/>
              </a:ext>
            </a:extLst>
          </p:cNvPr>
          <p:cNvSpPr>
            <a:spLocks noGrp="1"/>
          </p:cNvSpPr>
          <p:nvPr>
            <p:ph type="ctrTitle"/>
          </p:nvPr>
        </p:nvSpPr>
        <p:spPr>
          <a:xfrm>
            <a:off x="1425526" y="4635306"/>
            <a:ext cx="9144000" cy="868680"/>
          </a:xfrm>
        </p:spPr>
        <p:txBody>
          <a:bodyPr>
            <a:normAutofit fontScale="90000"/>
          </a:bodyPr>
          <a:lstStyle/>
          <a:p>
            <a:r>
              <a:rPr lang="en-US" dirty="0"/>
              <a:t>Dashboard Data/Outcomes</a:t>
            </a:r>
            <a:br>
              <a:rPr lang="en-US" dirty="0"/>
            </a:br>
            <a:r>
              <a:rPr lang="en-US" dirty="0"/>
              <a:t>Dec 11, 2019</a:t>
            </a:r>
          </a:p>
        </p:txBody>
      </p:sp>
      <p:pic>
        <p:nvPicPr>
          <p:cNvPr id="4" name="Picture 3" descr="C:\Users\ABliss\AppData\Local\Microsoft\Windows\INetCache\Content.Outlook\EG9RAZG1\A2H_Logo.png">
            <a:extLst>
              <a:ext uri="{FF2B5EF4-FFF2-40B4-BE49-F238E27FC236}">
                <a16:creationId xmlns:a16="http://schemas.microsoft.com/office/drawing/2014/main" id="{820CB94F-B171-408B-9BBF-3CB67E158CA4}"/>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3137093" y="604129"/>
            <a:ext cx="5641147" cy="2321951"/>
          </a:xfrm>
          <a:prstGeom prst="rect">
            <a:avLst/>
          </a:prstGeom>
          <a:noFill/>
        </p:spPr>
      </p:pic>
    </p:spTree>
    <p:extLst>
      <p:ext uri="{BB962C8B-B14F-4D97-AF65-F5344CB8AC3E}">
        <p14:creationId xmlns:p14="http://schemas.microsoft.com/office/powerpoint/2010/main" val="2273260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1DC2B85F-0A47-484B-85E6-4BA456144CDC}"/>
              </a:ext>
            </a:extLst>
          </p:cNvPr>
          <p:cNvGraphicFramePr>
            <a:graphicFrameLocks noGrp="1"/>
          </p:cNvGraphicFramePr>
          <p:nvPr>
            <p:ph idx="1"/>
            <p:extLst/>
          </p:nvPr>
        </p:nvGraphicFramePr>
        <p:xfrm>
          <a:off x="943131" y="896235"/>
          <a:ext cx="10515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07288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a:extLst>
              <a:ext uri="{FF2B5EF4-FFF2-40B4-BE49-F238E27FC236}">
                <a16:creationId xmlns:a16="http://schemas.microsoft.com/office/drawing/2014/main" id="{765C3AE9-7D84-4741-B02C-9F75FD9228D0}"/>
              </a:ext>
            </a:extLst>
          </p:cNvPr>
          <p:cNvGraphicFramePr/>
          <p:nvPr>
            <p:extLst/>
          </p:nvPr>
        </p:nvGraphicFramePr>
        <p:xfrm>
          <a:off x="1139483" y="316970"/>
          <a:ext cx="9973994" cy="611196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15474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a:extLst>
              <a:ext uri="{FF2B5EF4-FFF2-40B4-BE49-F238E27FC236}">
                <a16:creationId xmlns:a16="http://schemas.microsoft.com/office/drawing/2014/main" id="{765C3AE9-7D84-4741-B02C-9F75FD9228D0}"/>
              </a:ext>
            </a:extLst>
          </p:cNvPr>
          <p:cNvGraphicFramePr/>
          <p:nvPr>
            <p:extLst/>
          </p:nvPr>
        </p:nvGraphicFramePr>
        <p:xfrm>
          <a:off x="830917" y="463171"/>
          <a:ext cx="10213145" cy="5931655"/>
        </p:xfrm>
        <a:graphic>
          <a:graphicData uri="http://schemas.openxmlformats.org/drawingml/2006/chart">
            <c:chart xmlns:c="http://schemas.openxmlformats.org/drawingml/2006/chart" xmlns:r="http://schemas.openxmlformats.org/officeDocument/2006/relationships" r:id="rId2"/>
          </a:graphicData>
        </a:graphic>
      </p:graphicFrame>
      <p:pic>
        <p:nvPicPr>
          <p:cNvPr id="2" name="Picture 1">
            <a:extLst>
              <a:ext uri="{FF2B5EF4-FFF2-40B4-BE49-F238E27FC236}">
                <a16:creationId xmlns:a16="http://schemas.microsoft.com/office/drawing/2014/main" id="{0AE81583-E9A8-484B-AEE8-D0CD512F8B91}"/>
              </a:ext>
            </a:extLst>
          </p:cNvPr>
          <p:cNvPicPr>
            <a:picLocks noChangeAspect="1"/>
          </p:cNvPicPr>
          <p:nvPr/>
        </p:nvPicPr>
        <p:blipFill>
          <a:blip r:embed="rId3"/>
          <a:stretch>
            <a:fillRect/>
          </a:stretch>
        </p:blipFill>
        <p:spPr>
          <a:xfrm>
            <a:off x="5937490" y="3355841"/>
            <a:ext cx="317019" cy="146317"/>
          </a:xfrm>
          <a:prstGeom prst="rect">
            <a:avLst/>
          </a:prstGeom>
        </p:spPr>
      </p:pic>
      <p:pic>
        <p:nvPicPr>
          <p:cNvPr id="3" name="Picture 2">
            <a:extLst>
              <a:ext uri="{FF2B5EF4-FFF2-40B4-BE49-F238E27FC236}">
                <a16:creationId xmlns:a16="http://schemas.microsoft.com/office/drawing/2014/main" id="{6C491ACC-CA88-4A85-BD67-A5DD23C44268}"/>
              </a:ext>
            </a:extLst>
          </p:cNvPr>
          <p:cNvPicPr>
            <a:picLocks noChangeAspect="1"/>
          </p:cNvPicPr>
          <p:nvPr/>
        </p:nvPicPr>
        <p:blipFill>
          <a:blip r:embed="rId3"/>
          <a:stretch>
            <a:fillRect/>
          </a:stretch>
        </p:blipFill>
        <p:spPr>
          <a:xfrm>
            <a:off x="6089890" y="3508241"/>
            <a:ext cx="317019" cy="146317"/>
          </a:xfrm>
          <a:prstGeom prst="rect">
            <a:avLst/>
          </a:prstGeom>
        </p:spPr>
      </p:pic>
    </p:spTree>
    <p:extLst>
      <p:ext uri="{BB962C8B-B14F-4D97-AF65-F5344CB8AC3E}">
        <p14:creationId xmlns:p14="http://schemas.microsoft.com/office/powerpoint/2010/main" val="132345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2B381-C2D3-48FA-B6FD-45FE2CEB5CA2}"/>
              </a:ext>
            </a:extLst>
          </p:cNvPr>
          <p:cNvSpPr>
            <a:spLocks noGrp="1"/>
          </p:cNvSpPr>
          <p:nvPr>
            <p:ph type="ctrTitle"/>
          </p:nvPr>
        </p:nvSpPr>
        <p:spPr>
          <a:xfrm>
            <a:off x="1182806" y="324135"/>
            <a:ext cx="9144000" cy="545909"/>
          </a:xfrm>
        </p:spPr>
        <p:txBody>
          <a:bodyPr>
            <a:noAutofit/>
          </a:bodyPr>
          <a:lstStyle/>
          <a:p>
            <a:r>
              <a:rPr lang="en-US" sz="2400" dirty="0"/>
              <a:t>La Crosse County Drug “Bookings” not Convictions </a:t>
            </a:r>
            <a:br>
              <a:rPr lang="en-US" sz="2400" dirty="0"/>
            </a:br>
            <a:r>
              <a:rPr lang="en-US" sz="2400" dirty="0"/>
              <a:t>January 1, 2019 – November 26, 2019 By Drug Type</a:t>
            </a:r>
          </a:p>
        </p:txBody>
      </p:sp>
      <p:graphicFrame>
        <p:nvGraphicFramePr>
          <p:cNvPr id="6" name="Chart 5">
            <a:extLst>
              <a:ext uri="{FF2B5EF4-FFF2-40B4-BE49-F238E27FC236}">
                <a16:creationId xmlns:a16="http://schemas.microsoft.com/office/drawing/2014/main" id="{E0BE5D23-6384-4930-887A-4BE7B3954D9B}"/>
              </a:ext>
            </a:extLst>
          </p:cNvPr>
          <p:cNvGraphicFramePr/>
          <p:nvPr/>
        </p:nvGraphicFramePr>
        <p:xfrm>
          <a:off x="504967" y="870044"/>
          <a:ext cx="11150221" cy="5663821"/>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B18111FD-1911-465B-99DE-81A01C654890}"/>
              </a:ext>
            </a:extLst>
          </p:cNvPr>
          <p:cNvSpPr txBox="1"/>
          <p:nvPr/>
        </p:nvSpPr>
        <p:spPr>
          <a:xfrm>
            <a:off x="1660477" y="6509981"/>
            <a:ext cx="9994711" cy="369332"/>
          </a:xfrm>
          <a:prstGeom prst="rect">
            <a:avLst/>
          </a:prstGeom>
          <a:noFill/>
        </p:spPr>
        <p:txBody>
          <a:bodyPr wrap="square" rtlCol="0">
            <a:spAutoFit/>
          </a:bodyPr>
          <a:lstStyle/>
          <a:p>
            <a:r>
              <a:rPr lang="en-US" b="1" dirty="0"/>
              <a:t>Source:</a:t>
            </a:r>
            <a:r>
              <a:rPr lang="en-US" dirty="0"/>
              <a:t> La Crosse County Sheriffs Department (All law enforcement agencies reporting in the County)</a:t>
            </a:r>
          </a:p>
        </p:txBody>
      </p:sp>
    </p:spTree>
    <p:extLst>
      <p:ext uri="{BB962C8B-B14F-4D97-AF65-F5344CB8AC3E}">
        <p14:creationId xmlns:p14="http://schemas.microsoft.com/office/powerpoint/2010/main" val="3649625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11E2E-2C03-4ACE-96C0-D1314E4BE645}"/>
              </a:ext>
            </a:extLst>
          </p:cNvPr>
          <p:cNvSpPr>
            <a:spLocks noGrp="1"/>
          </p:cNvSpPr>
          <p:nvPr>
            <p:ph type="title"/>
          </p:nvPr>
        </p:nvSpPr>
        <p:spPr/>
        <p:txBody>
          <a:bodyPr>
            <a:normAutofit/>
          </a:bodyPr>
          <a:lstStyle/>
          <a:p>
            <a:pPr algn="ctr"/>
            <a:r>
              <a:rPr lang="en-US" sz="2400" dirty="0"/>
              <a:t>La Crosse County Drug “Bookings” not Convictions January 1, 2019 – November 26, 2019 By Drug Type Continued</a:t>
            </a:r>
          </a:p>
        </p:txBody>
      </p:sp>
      <p:sp>
        <p:nvSpPr>
          <p:cNvPr id="3" name="Content Placeholder 2">
            <a:extLst>
              <a:ext uri="{FF2B5EF4-FFF2-40B4-BE49-F238E27FC236}">
                <a16:creationId xmlns:a16="http://schemas.microsoft.com/office/drawing/2014/main" id="{596175B2-BC98-46A4-9B97-BFBC451236C9}"/>
              </a:ext>
            </a:extLst>
          </p:cNvPr>
          <p:cNvSpPr>
            <a:spLocks noGrp="1"/>
          </p:cNvSpPr>
          <p:nvPr>
            <p:ph idx="1"/>
          </p:nvPr>
        </p:nvSpPr>
        <p:spPr/>
        <p:txBody>
          <a:bodyPr/>
          <a:lstStyle/>
          <a:p>
            <a:r>
              <a:rPr lang="en-US" dirty="0"/>
              <a:t>Maintain drug trafficking place – 22</a:t>
            </a:r>
          </a:p>
          <a:p>
            <a:r>
              <a:rPr lang="en-US" dirty="0"/>
              <a:t>Manufacture – 1</a:t>
            </a:r>
          </a:p>
          <a:p>
            <a:r>
              <a:rPr lang="en-US" dirty="0"/>
              <a:t>Drug Paraphernalia – 328</a:t>
            </a:r>
          </a:p>
          <a:p>
            <a:endParaRPr lang="en-US" dirty="0"/>
          </a:p>
          <a:p>
            <a:pPr marL="0" indent="0">
              <a:buNone/>
            </a:pPr>
            <a:r>
              <a:rPr lang="en-US" dirty="0"/>
              <a:t>Total = 1,026 through Nov 26, 2019</a:t>
            </a:r>
          </a:p>
        </p:txBody>
      </p:sp>
      <p:sp>
        <p:nvSpPr>
          <p:cNvPr id="4" name="Rectangle 3">
            <a:extLst>
              <a:ext uri="{FF2B5EF4-FFF2-40B4-BE49-F238E27FC236}">
                <a16:creationId xmlns:a16="http://schemas.microsoft.com/office/drawing/2014/main" id="{85A42720-5A25-40BB-AF1D-BC22D817BFC8}"/>
              </a:ext>
            </a:extLst>
          </p:cNvPr>
          <p:cNvSpPr/>
          <p:nvPr/>
        </p:nvSpPr>
        <p:spPr>
          <a:xfrm>
            <a:off x="225287" y="6169709"/>
            <a:ext cx="6096000" cy="646331"/>
          </a:xfrm>
          <a:prstGeom prst="rect">
            <a:avLst/>
          </a:prstGeom>
        </p:spPr>
        <p:txBody>
          <a:bodyPr>
            <a:spAutoFit/>
          </a:bodyPr>
          <a:lstStyle/>
          <a:p>
            <a:r>
              <a:rPr lang="en-US" b="1" dirty="0"/>
              <a:t>Source:</a:t>
            </a:r>
            <a:r>
              <a:rPr lang="en-US" dirty="0"/>
              <a:t> La Crosse County Sheriffs Department (All law enforcement agencies reporting in the County)</a:t>
            </a:r>
          </a:p>
        </p:txBody>
      </p:sp>
    </p:spTree>
    <p:extLst>
      <p:ext uri="{BB962C8B-B14F-4D97-AF65-F5344CB8AC3E}">
        <p14:creationId xmlns:p14="http://schemas.microsoft.com/office/powerpoint/2010/main" val="2811657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DA86F-92A1-42D4-B01A-EC2B912F7950}"/>
              </a:ext>
            </a:extLst>
          </p:cNvPr>
          <p:cNvSpPr>
            <a:spLocks noGrp="1"/>
          </p:cNvSpPr>
          <p:nvPr>
            <p:ph type="title"/>
          </p:nvPr>
        </p:nvSpPr>
        <p:spPr/>
        <p:txBody>
          <a:bodyPr>
            <a:normAutofit/>
          </a:bodyPr>
          <a:lstStyle/>
          <a:p>
            <a:pPr algn="ctr"/>
            <a:r>
              <a:rPr lang="en-US" sz="2400" dirty="0"/>
              <a:t>La Crosse County Drug “Bookings” not Convictions </a:t>
            </a:r>
            <a:br>
              <a:rPr lang="en-US" sz="2400" dirty="0"/>
            </a:br>
            <a:r>
              <a:rPr lang="en-US" sz="2400" dirty="0"/>
              <a:t>January 1, 2018 – November 26, 2018 By Drug Type</a:t>
            </a:r>
          </a:p>
        </p:txBody>
      </p:sp>
      <p:graphicFrame>
        <p:nvGraphicFramePr>
          <p:cNvPr id="6" name="Content Placeholder 5">
            <a:extLst>
              <a:ext uri="{FF2B5EF4-FFF2-40B4-BE49-F238E27FC236}">
                <a16:creationId xmlns:a16="http://schemas.microsoft.com/office/drawing/2014/main" id="{1B82596A-CFF4-49FC-8AA7-5F2A97E1F0C8}"/>
              </a:ext>
            </a:extLst>
          </p:cNvPr>
          <p:cNvGraphicFramePr>
            <a:graphicFrameLocks noGrp="1"/>
          </p:cNvGraphicFramePr>
          <p:nvPr>
            <p:ph idx="1"/>
          </p:nvPr>
        </p:nvGraphicFramePr>
        <p:xfrm>
          <a:off x="838200" y="1550504"/>
          <a:ext cx="10515600" cy="4744279"/>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a:extLst>
              <a:ext uri="{FF2B5EF4-FFF2-40B4-BE49-F238E27FC236}">
                <a16:creationId xmlns:a16="http://schemas.microsoft.com/office/drawing/2014/main" id="{B94C714C-AD49-466B-A149-972B7AE8FE16}"/>
              </a:ext>
            </a:extLst>
          </p:cNvPr>
          <p:cNvSpPr/>
          <p:nvPr/>
        </p:nvSpPr>
        <p:spPr>
          <a:xfrm>
            <a:off x="225287" y="6169709"/>
            <a:ext cx="6096000" cy="646331"/>
          </a:xfrm>
          <a:prstGeom prst="rect">
            <a:avLst/>
          </a:prstGeom>
        </p:spPr>
        <p:txBody>
          <a:bodyPr>
            <a:spAutoFit/>
          </a:bodyPr>
          <a:lstStyle/>
          <a:p>
            <a:r>
              <a:rPr lang="en-US" b="1" dirty="0"/>
              <a:t>Source:</a:t>
            </a:r>
            <a:r>
              <a:rPr lang="en-US" dirty="0"/>
              <a:t> La Crosse County Sheriffs Department (All law enforcement agencies reporting in the County)</a:t>
            </a:r>
          </a:p>
        </p:txBody>
      </p:sp>
    </p:spTree>
    <p:extLst>
      <p:ext uri="{BB962C8B-B14F-4D97-AF65-F5344CB8AC3E}">
        <p14:creationId xmlns:p14="http://schemas.microsoft.com/office/powerpoint/2010/main" val="35360671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11E2E-2C03-4ACE-96C0-D1314E4BE645}"/>
              </a:ext>
            </a:extLst>
          </p:cNvPr>
          <p:cNvSpPr>
            <a:spLocks noGrp="1"/>
          </p:cNvSpPr>
          <p:nvPr>
            <p:ph type="title"/>
          </p:nvPr>
        </p:nvSpPr>
        <p:spPr/>
        <p:txBody>
          <a:bodyPr>
            <a:normAutofit/>
          </a:bodyPr>
          <a:lstStyle/>
          <a:p>
            <a:pPr algn="ctr"/>
            <a:r>
              <a:rPr lang="en-US" sz="2400" dirty="0"/>
              <a:t>La Crosse County Drug “Bookings” not Convictions </a:t>
            </a:r>
            <a:br>
              <a:rPr lang="en-US" sz="2400" dirty="0"/>
            </a:br>
            <a:r>
              <a:rPr lang="en-US" sz="2400" dirty="0"/>
              <a:t>2018 By Drug Type Continued</a:t>
            </a:r>
          </a:p>
        </p:txBody>
      </p:sp>
      <p:sp>
        <p:nvSpPr>
          <p:cNvPr id="3" name="Content Placeholder 2">
            <a:extLst>
              <a:ext uri="{FF2B5EF4-FFF2-40B4-BE49-F238E27FC236}">
                <a16:creationId xmlns:a16="http://schemas.microsoft.com/office/drawing/2014/main" id="{596175B2-BC98-46A4-9B97-BFBC451236C9}"/>
              </a:ext>
            </a:extLst>
          </p:cNvPr>
          <p:cNvSpPr>
            <a:spLocks noGrp="1"/>
          </p:cNvSpPr>
          <p:nvPr>
            <p:ph idx="1"/>
          </p:nvPr>
        </p:nvSpPr>
        <p:spPr/>
        <p:txBody>
          <a:bodyPr/>
          <a:lstStyle/>
          <a:p>
            <a:r>
              <a:rPr lang="en-US" dirty="0"/>
              <a:t>Maintain drug trafficking place – 39</a:t>
            </a:r>
          </a:p>
          <a:p>
            <a:r>
              <a:rPr lang="en-US" dirty="0"/>
              <a:t>Drug Paraphernalia – 496</a:t>
            </a:r>
          </a:p>
          <a:p>
            <a:endParaRPr lang="en-US" dirty="0"/>
          </a:p>
          <a:p>
            <a:pPr marL="0" indent="0">
              <a:buNone/>
            </a:pPr>
            <a:r>
              <a:rPr lang="en-US" dirty="0"/>
              <a:t>Total = 1,513</a:t>
            </a:r>
          </a:p>
        </p:txBody>
      </p:sp>
      <p:sp>
        <p:nvSpPr>
          <p:cNvPr id="4" name="Rectangle 3">
            <a:extLst>
              <a:ext uri="{FF2B5EF4-FFF2-40B4-BE49-F238E27FC236}">
                <a16:creationId xmlns:a16="http://schemas.microsoft.com/office/drawing/2014/main" id="{497AA53E-7F5A-41C0-BAD5-6EB3C07F9197}"/>
              </a:ext>
            </a:extLst>
          </p:cNvPr>
          <p:cNvSpPr/>
          <p:nvPr/>
        </p:nvSpPr>
        <p:spPr>
          <a:xfrm>
            <a:off x="238539" y="5988734"/>
            <a:ext cx="6096000" cy="646331"/>
          </a:xfrm>
          <a:prstGeom prst="rect">
            <a:avLst/>
          </a:prstGeom>
        </p:spPr>
        <p:txBody>
          <a:bodyPr>
            <a:spAutoFit/>
          </a:bodyPr>
          <a:lstStyle/>
          <a:p>
            <a:r>
              <a:rPr lang="en-US" b="1" dirty="0"/>
              <a:t>Source:</a:t>
            </a:r>
            <a:r>
              <a:rPr lang="en-US" dirty="0"/>
              <a:t> La Crosse County Sheriffs Department (All law enforcement agencies reporting in the County)</a:t>
            </a:r>
          </a:p>
        </p:txBody>
      </p:sp>
    </p:spTree>
    <p:extLst>
      <p:ext uri="{BB962C8B-B14F-4D97-AF65-F5344CB8AC3E}">
        <p14:creationId xmlns:p14="http://schemas.microsoft.com/office/powerpoint/2010/main" val="3889183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undersen Health System">
            <a:extLst>
              <a:ext uri="{FF2B5EF4-FFF2-40B4-BE49-F238E27FC236}">
                <a16:creationId xmlns:a16="http://schemas.microsoft.com/office/drawing/2014/main" id="{E6C509F8-D2B5-4E60-9EE2-AF203FD243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0529" y="4797223"/>
            <a:ext cx="3257550" cy="8763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mayo clinic health system logo">
            <a:extLst>
              <a:ext uri="{FF2B5EF4-FFF2-40B4-BE49-F238E27FC236}">
                <a16:creationId xmlns:a16="http://schemas.microsoft.com/office/drawing/2014/main" id="{60CAF4B2-0251-4847-AE28-AADE6F098E1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17676" y="4060006"/>
            <a:ext cx="4180134" cy="237061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la crosse county health department">
            <a:extLst>
              <a:ext uri="{FF2B5EF4-FFF2-40B4-BE49-F238E27FC236}">
                <a16:creationId xmlns:a16="http://schemas.microsoft.com/office/drawing/2014/main" id="{040AE845-BDAA-4B60-B8FE-C46E587F6645}"/>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14639"/>
          <a:stretch/>
        </p:blipFill>
        <p:spPr bwMode="auto">
          <a:xfrm>
            <a:off x="1197520" y="2326137"/>
            <a:ext cx="4490357" cy="2146472"/>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78EE815B-99B9-4E4A-BFEE-123219D9622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39561" y="2838247"/>
            <a:ext cx="3536364" cy="1053051"/>
          </a:xfrm>
          <a:prstGeom prst="rect">
            <a:avLst/>
          </a:prstGeom>
        </p:spPr>
      </p:pic>
      <p:sp>
        <p:nvSpPr>
          <p:cNvPr id="4" name="TextBox 3">
            <a:extLst>
              <a:ext uri="{FF2B5EF4-FFF2-40B4-BE49-F238E27FC236}">
                <a16:creationId xmlns:a16="http://schemas.microsoft.com/office/drawing/2014/main" id="{56E1C0CC-A7E5-467F-878C-E16D5EE50485}"/>
              </a:ext>
            </a:extLst>
          </p:cNvPr>
          <p:cNvSpPr txBox="1"/>
          <p:nvPr/>
        </p:nvSpPr>
        <p:spPr>
          <a:xfrm>
            <a:off x="1197520" y="441457"/>
            <a:ext cx="9646071" cy="169277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black"/>
                </a:solidFill>
                <a:effectLst/>
                <a:uLnTx/>
                <a:uFillTx/>
                <a:latin typeface="Calibri" panose="020F0502020204030204"/>
                <a:ea typeface="+mn-ea"/>
                <a:cs typeface="+mn-cs"/>
              </a:rPr>
              <a:t>Alliance to HEAL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Halting the Effects of Addiction Locally</a:t>
            </a:r>
          </a:p>
        </p:txBody>
      </p:sp>
    </p:spTree>
    <p:extLst>
      <p:ext uri="{BB962C8B-B14F-4D97-AF65-F5344CB8AC3E}">
        <p14:creationId xmlns:p14="http://schemas.microsoft.com/office/powerpoint/2010/main" val="3615995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C0294D2-7A10-405F-9C96-75BBFB8980F8}"/>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b="1" dirty="0">
                <a:latin typeface="+mj-lt"/>
                <a:cs typeface="+mj-cs"/>
              </a:rPr>
              <a:t>Alliance to HEAL - Goals</a:t>
            </a:r>
            <a:endParaRPr lang="en-US" b="1" kern="1200" dirty="0">
              <a:latin typeface="+mj-lt"/>
              <a:ea typeface="+mj-ea"/>
              <a:cs typeface="+mj-cs"/>
            </a:endParaRPr>
          </a:p>
        </p:txBody>
      </p:sp>
      <p:graphicFrame>
        <p:nvGraphicFramePr>
          <p:cNvPr id="5" name="Content Placeholder 1">
            <a:extLst>
              <a:ext uri="{FF2B5EF4-FFF2-40B4-BE49-F238E27FC236}">
                <a16:creationId xmlns:a16="http://schemas.microsoft.com/office/drawing/2014/main" id="{3210957F-6671-47B3-B846-C36C4F093AAF}"/>
              </a:ext>
            </a:extLst>
          </p:cNvPr>
          <p:cNvGraphicFramePr>
            <a:graphicFrameLocks noGrp="1"/>
          </p:cNvGraphicFramePr>
          <p:nvPr>
            <p:ph idx="1"/>
            <p:extLst/>
          </p:nvPr>
        </p:nvGraphicFramePr>
        <p:xfrm>
          <a:off x="486507" y="1690687"/>
          <a:ext cx="11274084" cy="44850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85632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44B5F9B-1450-47BE-81BD-AA806C0D1EEC}"/>
              </a:ext>
            </a:extLst>
          </p:cNvPr>
          <p:cNvSpPr/>
          <p:nvPr/>
        </p:nvSpPr>
        <p:spPr>
          <a:xfrm>
            <a:off x="209076" y="1830305"/>
            <a:ext cx="2841990" cy="4616648"/>
          </a:xfrm>
          <a:prstGeom prst="rect">
            <a:avLst/>
          </a:prstGeom>
          <a:solidFill>
            <a:srgbClr val="0070C0"/>
          </a:solid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Reversing the Opioid Crisis in Our Community</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Measures: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Decreased Fatal Overdose Rate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Decrease Non-fatal Overdose Rate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Increase Individuals in Treatment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Decrease Supply of Opioids</a:t>
            </a:r>
          </a:p>
        </p:txBody>
      </p:sp>
      <p:sp>
        <p:nvSpPr>
          <p:cNvPr id="3" name="Rectangle 2">
            <a:extLst>
              <a:ext uri="{FF2B5EF4-FFF2-40B4-BE49-F238E27FC236}">
                <a16:creationId xmlns:a16="http://schemas.microsoft.com/office/drawing/2014/main" id="{BFB9392C-85C7-4473-A2A6-4DFB09BD4E5F}"/>
              </a:ext>
            </a:extLst>
          </p:cNvPr>
          <p:cNvSpPr/>
          <p:nvPr/>
        </p:nvSpPr>
        <p:spPr>
          <a:xfrm>
            <a:off x="1010047" y="1382023"/>
            <a:ext cx="1140120" cy="369332"/>
          </a:xfrm>
          <a:prstGeom prst="rect">
            <a:avLst/>
          </a:prstGeom>
          <a:solidFill>
            <a:schemeClr val="tx1"/>
          </a:solidFill>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Outcomes</a:t>
            </a:r>
          </a:p>
        </p:txBody>
      </p:sp>
      <p:sp>
        <p:nvSpPr>
          <p:cNvPr id="4" name="Rectangle 3">
            <a:extLst>
              <a:ext uri="{FF2B5EF4-FFF2-40B4-BE49-F238E27FC236}">
                <a16:creationId xmlns:a16="http://schemas.microsoft.com/office/drawing/2014/main" id="{E7D2776A-AEC3-45F5-B303-301CC2F406CC}"/>
              </a:ext>
            </a:extLst>
          </p:cNvPr>
          <p:cNvSpPr/>
          <p:nvPr/>
        </p:nvSpPr>
        <p:spPr>
          <a:xfrm>
            <a:off x="3243776" y="1396818"/>
            <a:ext cx="1951930" cy="1015663"/>
          </a:xfrm>
          <a:prstGeom prst="rect">
            <a:avLst/>
          </a:prstGeom>
          <a:solidFill>
            <a:srgbClr val="0070C0"/>
          </a:solid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Limit the supply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of opioids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5" name="Rectangle 4">
            <a:extLst>
              <a:ext uri="{FF2B5EF4-FFF2-40B4-BE49-F238E27FC236}">
                <a16:creationId xmlns:a16="http://schemas.microsoft.com/office/drawing/2014/main" id="{9FF08B86-8F55-4990-AAB7-5427405CC138}"/>
              </a:ext>
            </a:extLst>
          </p:cNvPr>
          <p:cNvSpPr/>
          <p:nvPr/>
        </p:nvSpPr>
        <p:spPr>
          <a:xfrm>
            <a:off x="3243776" y="2548016"/>
            <a:ext cx="1951930" cy="1446550"/>
          </a:xfrm>
          <a:prstGeom prst="rect">
            <a:avLst/>
          </a:prstGeom>
          <a:solidFill>
            <a:srgbClr val="0070C0"/>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Prevent opioid use disorder - Raise awareness of the risk of opioid use disorder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6" name="Rectangle 5">
            <a:extLst>
              <a:ext uri="{FF2B5EF4-FFF2-40B4-BE49-F238E27FC236}">
                <a16:creationId xmlns:a16="http://schemas.microsoft.com/office/drawing/2014/main" id="{19E54E11-C814-4496-8878-FEE36A40A678}"/>
              </a:ext>
            </a:extLst>
          </p:cNvPr>
          <p:cNvSpPr/>
          <p:nvPr/>
        </p:nvSpPr>
        <p:spPr>
          <a:xfrm>
            <a:off x="3243776" y="4143168"/>
            <a:ext cx="1955562" cy="1231106"/>
          </a:xfrm>
          <a:prstGeom prst="rect">
            <a:avLst/>
          </a:prstGeom>
          <a:solidFill>
            <a:srgbClr val="0070C0"/>
          </a:solid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Identify/assess individuals at high risk for opioid use disorder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7" name="Rectangle 6">
            <a:extLst>
              <a:ext uri="{FF2B5EF4-FFF2-40B4-BE49-F238E27FC236}">
                <a16:creationId xmlns:a16="http://schemas.microsoft.com/office/drawing/2014/main" id="{1207F5AA-E697-46F1-9987-59F161795B42}"/>
              </a:ext>
            </a:extLst>
          </p:cNvPr>
          <p:cNvSpPr/>
          <p:nvPr/>
        </p:nvSpPr>
        <p:spPr>
          <a:xfrm>
            <a:off x="3243777" y="5515095"/>
            <a:ext cx="1955562" cy="1015663"/>
          </a:xfrm>
          <a:prstGeom prst="rect">
            <a:avLst/>
          </a:prstGeom>
          <a:solidFill>
            <a:srgbClr val="0070C0"/>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Treat individuals opioid use disorder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8" name="Rectangle 7">
            <a:extLst>
              <a:ext uri="{FF2B5EF4-FFF2-40B4-BE49-F238E27FC236}">
                <a16:creationId xmlns:a16="http://schemas.microsoft.com/office/drawing/2014/main" id="{FAAAD733-04DB-4D08-BE8A-69F9DD0D6DB9}"/>
              </a:ext>
            </a:extLst>
          </p:cNvPr>
          <p:cNvSpPr/>
          <p:nvPr/>
        </p:nvSpPr>
        <p:spPr>
          <a:xfrm>
            <a:off x="3405383" y="931831"/>
            <a:ext cx="1628716" cy="369332"/>
          </a:xfrm>
          <a:prstGeom prst="rect">
            <a:avLst/>
          </a:prstGeom>
          <a:solidFill>
            <a:schemeClr val="tx1"/>
          </a:solidFill>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Primary Drivers</a:t>
            </a:r>
          </a:p>
        </p:txBody>
      </p:sp>
      <p:sp>
        <p:nvSpPr>
          <p:cNvPr id="9" name="Rectangle 8">
            <a:extLst>
              <a:ext uri="{FF2B5EF4-FFF2-40B4-BE49-F238E27FC236}">
                <a16:creationId xmlns:a16="http://schemas.microsoft.com/office/drawing/2014/main" id="{955AC7D3-20AC-45E8-A81A-D9CA995A252E}"/>
              </a:ext>
            </a:extLst>
          </p:cNvPr>
          <p:cNvSpPr/>
          <p:nvPr/>
        </p:nvSpPr>
        <p:spPr>
          <a:xfrm>
            <a:off x="5388416" y="781859"/>
            <a:ext cx="3361302" cy="1938992"/>
          </a:xfrm>
          <a:prstGeom prst="rect">
            <a:avLst/>
          </a:prstGeom>
          <a:solidFill>
            <a:srgbClr val="0070C0"/>
          </a:solidFill>
        </p:spPr>
        <p:txBody>
          <a:bodyPr wrap="square">
            <a:spAutoFit/>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Improve Prescribing Practices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Provider Education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Assess for individuals at high risk for opioid use disorder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Improve Dispensing Practices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Prevent Diversion of unused opioids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Availability of alternative pain management treatment</a:t>
            </a:r>
          </a:p>
        </p:txBody>
      </p:sp>
      <p:sp>
        <p:nvSpPr>
          <p:cNvPr id="10" name="Rectangle 9">
            <a:extLst>
              <a:ext uri="{FF2B5EF4-FFF2-40B4-BE49-F238E27FC236}">
                <a16:creationId xmlns:a16="http://schemas.microsoft.com/office/drawing/2014/main" id="{F5C0C066-BB4C-4353-9925-AAD2FFFA3CF5}"/>
              </a:ext>
            </a:extLst>
          </p:cNvPr>
          <p:cNvSpPr/>
          <p:nvPr/>
        </p:nvSpPr>
        <p:spPr>
          <a:xfrm>
            <a:off x="5386011" y="2883813"/>
            <a:ext cx="3361302" cy="1200329"/>
          </a:xfrm>
          <a:prstGeom prst="rect">
            <a:avLst/>
          </a:prstGeom>
          <a:solidFill>
            <a:srgbClr val="0070C0"/>
          </a:solidFill>
        </p:spPr>
        <p:txBody>
          <a:bodyPr wrap="square">
            <a:spAutoFit/>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Adolescent Education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Community Education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Reduce stigma around substance abuse and opioid use and disorder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Educate patients about expectations for pain and pain management</a:t>
            </a:r>
          </a:p>
        </p:txBody>
      </p:sp>
      <p:sp>
        <p:nvSpPr>
          <p:cNvPr id="11" name="Rectangle 10">
            <a:extLst>
              <a:ext uri="{FF2B5EF4-FFF2-40B4-BE49-F238E27FC236}">
                <a16:creationId xmlns:a16="http://schemas.microsoft.com/office/drawing/2014/main" id="{0E969A8E-B7E6-469F-B20F-C632094479C3}"/>
              </a:ext>
            </a:extLst>
          </p:cNvPr>
          <p:cNvSpPr/>
          <p:nvPr/>
        </p:nvSpPr>
        <p:spPr>
          <a:xfrm>
            <a:off x="5441570" y="4247104"/>
            <a:ext cx="3361302" cy="1015663"/>
          </a:xfrm>
          <a:prstGeom prst="rect">
            <a:avLst/>
          </a:prstGeom>
          <a:solidFill>
            <a:srgbClr val="0070C0"/>
          </a:solidFill>
        </p:spPr>
        <p:txBody>
          <a:bodyPr wrap="square">
            <a:spAutoFit/>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Uniform screening for patients at high risk for developing opioid use disorder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Uniform shared assessment of individuals with opioid use disorder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No wrong door access into treatment system</a:t>
            </a:r>
          </a:p>
        </p:txBody>
      </p:sp>
      <p:sp>
        <p:nvSpPr>
          <p:cNvPr id="12" name="Rectangle 11">
            <a:extLst>
              <a:ext uri="{FF2B5EF4-FFF2-40B4-BE49-F238E27FC236}">
                <a16:creationId xmlns:a16="http://schemas.microsoft.com/office/drawing/2014/main" id="{D103BCED-31B6-41FC-A18C-C136E0277587}"/>
              </a:ext>
            </a:extLst>
          </p:cNvPr>
          <p:cNvSpPr/>
          <p:nvPr/>
        </p:nvSpPr>
        <p:spPr>
          <a:xfrm>
            <a:off x="5441570" y="5475976"/>
            <a:ext cx="3361302" cy="1200329"/>
          </a:xfrm>
          <a:prstGeom prst="rect">
            <a:avLst/>
          </a:prstGeom>
          <a:solidFill>
            <a:srgbClr val="0070C0"/>
          </a:solidFill>
        </p:spPr>
        <p:txBody>
          <a:bodyPr wrap="square">
            <a:spAutoFit/>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Improve availability of detox/ treatment facilities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Enhance capacity of MAT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Enhance restorative justice system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Enhance Robust Recovery Community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Increase naloxone availability</a:t>
            </a:r>
          </a:p>
        </p:txBody>
      </p:sp>
      <p:sp>
        <p:nvSpPr>
          <p:cNvPr id="13" name="Rectangle 12">
            <a:extLst>
              <a:ext uri="{FF2B5EF4-FFF2-40B4-BE49-F238E27FC236}">
                <a16:creationId xmlns:a16="http://schemas.microsoft.com/office/drawing/2014/main" id="{F425F5DA-B4E7-4170-8B0B-9D2393C084EB}"/>
              </a:ext>
            </a:extLst>
          </p:cNvPr>
          <p:cNvSpPr/>
          <p:nvPr/>
        </p:nvSpPr>
        <p:spPr>
          <a:xfrm>
            <a:off x="8937619" y="966525"/>
            <a:ext cx="3215732" cy="1569660"/>
          </a:xfrm>
          <a:prstGeom prst="rect">
            <a:avLst/>
          </a:prstGeom>
          <a:solidFill>
            <a:srgbClr val="0070C0"/>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Work Group 1 </a:t>
            </a:r>
            <a:r>
              <a:rPr kumimoji="0" lang="en-US" sz="12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Improve prescribing practices/provider education/identify and educate patients at high risk of developing opioid use disorder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Work Group 2 </a:t>
            </a:r>
            <a:r>
              <a:rPr kumimoji="0" lang="en-US" sz="12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Diversion of Opioids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Work Group 3 </a:t>
            </a:r>
            <a:r>
              <a:rPr kumimoji="0" lang="en-US" sz="12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Alternative Pain Management</a:t>
            </a:r>
          </a:p>
        </p:txBody>
      </p:sp>
      <p:sp>
        <p:nvSpPr>
          <p:cNvPr id="15" name="Rectangle 14">
            <a:extLst>
              <a:ext uri="{FF2B5EF4-FFF2-40B4-BE49-F238E27FC236}">
                <a16:creationId xmlns:a16="http://schemas.microsoft.com/office/drawing/2014/main" id="{6D94076C-214D-4465-934B-CD2C70B47E5B}"/>
              </a:ext>
            </a:extLst>
          </p:cNvPr>
          <p:cNvSpPr/>
          <p:nvPr/>
        </p:nvSpPr>
        <p:spPr>
          <a:xfrm>
            <a:off x="8937618" y="2948125"/>
            <a:ext cx="3215733" cy="646331"/>
          </a:xfrm>
          <a:prstGeom prst="rect">
            <a:avLst/>
          </a:prstGeom>
          <a:solidFill>
            <a:srgbClr val="0070C0"/>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Work Group 4 </a:t>
            </a:r>
            <a:r>
              <a:rPr kumimoji="0" lang="en-US" sz="12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Adolescent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Work Group 4C </a:t>
            </a:r>
            <a:r>
              <a:rPr kumimoji="0" lang="en-US" sz="12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 Community Education</a:t>
            </a:r>
          </a:p>
        </p:txBody>
      </p:sp>
      <p:sp>
        <p:nvSpPr>
          <p:cNvPr id="16" name="Rectangle 15">
            <a:extLst>
              <a:ext uri="{FF2B5EF4-FFF2-40B4-BE49-F238E27FC236}">
                <a16:creationId xmlns:a16="http://schemas.microsoft.com/office/drawing/2014/main" id="{B1869C33-580E-473F-A9EC-E2C0D869E570}"/>
              </a:ext>
            </a:extLst>
          </p:cNvPr>
          <p:cNvSpPr/>
          <p:nvPr/>
        </p:nvSpPr>
        <p:spPr>
          <a:xfrm>
            <a:off x="8937619" y="4399473"/>
            <a:ext cx="3220542" cy="461665"/>
          </a:xfrm>
          <a:prstGeom prst="rect">
            <a:avLst/>
          </a:prstGeom>
          <a:solidFill>
            <a:srgbClr val="0070C0"/>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Work Group 5 </a:t>
            </a:r>
            <a:r>
              <a:rPr kumimoji="0" lang="en-US" sz="12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Uniform Assessment and Navigation</a:t>
            </a:r>
          </a:p>
        </p:txBody>
      </p:sp>
      <p:sp>
        <p:nvSpPr>
          <p:cNvPr id="17" name="Rectangle 16">
            <a:extLst>
              <a:ext uri="{FF2B5EF4-FFF2-40B4-BE49-F238E27FC236}">
                <a16:creationId xmlns:a16="http://schemas.microsoft.com/office/drawing/2014/main" id="{B3C7D388-8258-4373-A1C9-8D80128407DC}"/>
              </a:ext>
            </a:extLst>
          </p:cNvPr>
          <p:cNvSpPr/>
          <p:nvPr/>
        </p:nvSpPr>
        <p:spPr>
          <a:xfrm>
            <a:off x="8937620" y="5091969"/>
            <a:ext cx="3220541" cy="1938992"/>
          </a:xfrm>
          <a:prstGeom prst="rect">
            <a:avLst/>
          </a:prstGeom>
          <a:solidFill>
            <a:srgbClr val="0070C0"/>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Work Group 6 </a:t>
            </a:r>
            <a:r>
              <a:rPr kumimoji="0" lang="en-US" sz="12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Improve Funding for Residential Treatment/medical based detox center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Work Group 7 </a:t>
            </a:r>
            <a:r>
              <a:rPr kumimoji="0" lang="en-US" sz="12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A. Enhance Capacity of MAT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prstClr val="white"/>
                </a:solidFill>
                <a:latin typeface="Times New Roman" panose="02020603050405020304" pitchFamily="18" charset="0"/>
                <a:cs typeface="Times New Roman" panose="02020603050405020304" pitchFamily="18" charset="0"/>
              </a:rPr>
              <a:t>	    B. MAT in Jail</a:t>
            </a:r>
            <a:endParaRPr kumimoji="0" lang="en-US" sz="12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Work Group 8 </a:t>
            </a:r>
            <a:r>
              <a:rPr kumimoji="0" lang="en-US" sz="12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Enhance availability of support services during and after treatment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Work Group 9 </a:t>
            </a:r>
            <a:r>
              <a:rPr kumimoji="0" lang="en-US" sz="12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Increase Naloxone availability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Work Group 10 </a:t>
            </a:r>
            <a:r>
              <a:rPr kumimoji="0" lang="en-US" sz="12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 Policy Group</a:t>
            </a:r>
          </a:p>
        </p:txBody>
      </p:sp>
      <p:sp>
        <p:nvSpPr>
          <p:cNvPr id="18" name="Rectangle 17">
            <a:extLst>
              <a:ext uri="{FF2B5EF4-FFF2-40B4-BE49-F238E27FC236}">
                <a16:creationId xmlns:a16="http://schemas.microsoft.com/office/drawing/2014/main" id="{F7D244FA-B055-41AE-95D0-D57E0120613A}"/>
              </a:ext>
            </a:extLst>
          </p:cNvPr>
          <p:cNvSpPr/>
          <p:nvPr/>
        </p:nvSpPr>
        <p:spPr>
          <a:xfrm>
            <a:off x="6087336" y="331046"/>
            <a:ext cx="1875257" cy="369332"/>
          </a:xfrm>
          <a:prstGeom prst="rect">
            <a:avLst/>
          </a:prstGeom>
          <a:solidFill>
            <a:schemeClr val="tx1"/>
          </a:solidFill>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Secondary Drivers</a:t>
            </a:r>
          </a:p>
        </p:txBody>
      </p:sp>
      <p:sp>
        <p:nvSpPr>
          <p:cNvPr id="19" name="Rectangle 18">
            <a:extLst>
              <a:ext uri="{FF2B5EF4-FFF2-40B4-BE49-F238E27FC236}">
                <a16:creationId xmlns:a16="http://schemas.microsoft.com/office/drawing/2014/main" id="{19D54640-E384-4E07-9840-8309638FDF2F}"/>
              </a:ext>
            </a:extLst>
          </p:cNvPr>
          <p:cNvSpPr/>
          <p:nvPr/>
        </p:nvSpPr>
        <p:spPr>
          <a:xfrm>
            <a:off x="9522192" y="528375"/>
            <a:ext cx="2046586" cy="369332"/>
          </a:xfrm>
          <a:prstGeom prst="rect">
            <a:avLst/>
          </a:prstGeom>
          <a:solidFill>
            <a:schemeClr val="tx1"/>
          </a:solidFill>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Active Work Groups</a:t>
            </a:r>
          </a:p>
        </p:txBody>
      </p:sp>
      <p:pic>
        <p:nvPicPr>
          <p:cNvPr id="20" name="Picture 19">
            <a:extLst>
              <a:ext uri="{FF2B5EF4-FFF2-40B4-BE49-F238E27FC236}">
                <a16:creationId xmlns:a16="http://schemas.microsoft.com/office/drawing/2014/main" id="{4FB2BF3A-6F58-4A08-8A76-83954294139B}"/>
              </a:ext>
            </a:extLst>
          </p:cNvPr>
          <p:cNvPicPr>
            <a:picLocks noChangeAspect="1"/>
          </p:cNvPicPr>
          <p:nvPr/>
        </p:nvPicPr>
        <p:blipFill>
          <a:blip r:embed="rId2"/>
          <a:stretch>
            <a:fillRect/>
          </a:stretch>
        </p:blipFill>
        <p:spPr>
          <a:xfrm>
            <a:off x="681466" y="124206"/>
            <a:ext cx="1789464" cy="1073854"/>
          </a:xfrm>
          <a:prstGeom prst="rect">
            <a:avLst/>
          </a:prstGeom>
        </p:spPr>
      </p:pic>
      <p:sp>
        <p:nvSpPr>
          <p:cNvPr id="21" name="Rectangle 20">
            <a:extLst>
              <a:ext uri="{FF2B5EF4-FFF2-40B4-BE49-F238E27FC236}">
                <a16:creationId xmlns:a16="http://schemas.microsoft.com/office/drawing/2014/main" id="{1BA15450-E0D6-4F04-874D-20D76880779B}"/>
              </a:ext>
            </a:extLst>
          </p:cNvPr>
          <p:cNvSpPr/>
          <p:nvPr/>
        </p:nvSpPr>
        <p:spPr>
          <a:xfrm>
            <a:off x="2404890" y="163703"/>
            <a:ext cx="2993705"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Driver Diagram</a:t>
            </a:r>
          </a:p>
        </p:txBody>
      </p:sp>
      <p:pic>
        <p:nvPicPr>
          <p:cNvPr id="22" name="Picture 21">
            <a:extLst>
              <a:ext uri="{FF2B5EF4-FFF2-40B4-BE49-F238E27FC236}">
                <a16:creationId xmlns:a16="http://schemas.microsoft.com/office/drawing/2014/main" id="{323A7BCE-C340-4F8F-A377-64C11EBF61DC}"/>
              </a:ext>
            </a:extLst>
          </p:cNvPr>
          <p:cNvPicPr>
            <a:picLocks noChangeAspect="1"/>
          </p:cNvPicPr>
          <p:nvPr/>
        </p:nvPicPr>
        <p:blipFill>
          <a:blip r:embed="rId3"/>
          <a:stretch>
            <a:fillRect/>
          </a:stretch>
        </p:blipFill>
        <p:spPr>
          <a:xfrm>
            <a:off x="8131413" y="1116497"/>
            <a:ext cx="806205" cy="81563"/>
          </a:xfrm>
          <a:prstGeom prst="rect">
            <a:avLst/>
          </a:prstGeom>
        </p:spPr>
      </p:pic>
      <p:pic>
        <p:nvPicPr>
          <p:cNvPr id="23" name="Picture 22">
            <a:extLst>
              <a:ext uri="{FF2B5EF4-FFF2-40B4-BE49-F238E27FC236}">
                <a16:creationId xmlns:a16="http://schemas.microsoft.com/office/drawing/2014/main" id="{A4EAE260-E404-4720-864D-C5D7006D4F4C}"/>
              </a:ext>
            </a:extLst>
          </p:cNvPr>
          <p:cNvPicPr>
            <a:picLocks noChangeAspect="1"/>
          </p:cNvPicPr>
          <p:nvPr/>
        </p:nvPicPr>
        <p:blipFill>
          <a:blip r:embed="rId3"/>
          <a:stretch>
            <a:fillRect/>
          </a:stretch>
        </p:blipFill>
        <p:spPr>
          <a:xfrm>
            <a:off x="8131413" y="1950748"/>
            <a:ext cx="806205" cy="81563"/>
          </a:xfrm>
          <a:prstGeom prst="rect">
            <a:avLst/>
          </a:prstGeom>
        </p:spPr>
      </p:pic>
      <p:pic>
        <p:nvPicPr>
          <p:cNvPr id="24" name="Picture 23">
            <a:extLst>
              <a:ext uri="{FF2B5EF4-FFF2-40B4-BE49-F238E27FC236}">
                <a16:creationId xmlns:a16="http://schemas.microsoft.com/office/drawing/2014/main" id="{BEFE2E4C-C446-45FA-932C-E0C170DF7178}"/>
              </a:ext>
            </a:extLst>
          </p:cNvPr>
          <p:cNvPicPr>
            <a:picLocks noChangeAspect="1"/>
          </p:cNvPicPr>
          <p:nvPr/>
        </p:nvPicPr>
        <p:blipFill>
          <a:blip r:embed="rId3"/>
          <a:stretch>
            <a:fillRect/>
          </a:stretch>
        </p:blipFill>
        <p:spPr>
          <a:xfrm>
            <a:off x="8113192" y="2455889"/>
            <a:ext cx="824426" cy="83406"/>
          </a:xfrm>
          <a:prstGeom prst="rect">
            <a:avLst/>
          </a:prstGeom>
        </p:spPr>
      </p:pic>
      <p:pic>
        <p:nvPicPr>
          <p:cNvPr id="25" name="Picture 24">
            <a:extLst>
              <a:ext uri="{FF2B5EF4-FFF2-40B4-BE49-F238E27FC236}">
                <a16:creationId xmlns:a16="http://schemas.microsoft.com/office/drawing/2014/main" id="{7DB7A7BE-EDC2-4560-8107-CA98C47092EB}"/>
              </a:ext>
            </a:extLst>
          </p:cNvPr>
          <p:cNvPicPr>
            <a:picLocks noChangeAspect="1"/>
          </p:cNvPicPr>
          <p:nvPr/>
        </p:nvPicPr>
        <p:blipFill>
          <a:blip r:embed="rId4"/>
          <a:stretch>
            <a:fillRect/>
          </a:stretch>
        </p:blipFill>
        <p:spPr>
          <a:xfrm>
            <a:off x="8095573" y="3062866"/>
            <a:ext cx="806205" cy="81563"/>
          </a:xfrm>
          <a:prstGeom prst="rect">
            <a:avLst/>
          </a:prstGeom>
        </p:spPr>
      </p:pic>
      <p:pic>
        <p:nvPicPr>
          <p:cNvPr id="26" name="Picture 25">
            <a:extLst>
              <a:ext uri="{FF2B5EF4-FFF2-40B4-BE49-F238E27FC236}">
                <a16:creationId xmlns:a16="http://schemas.microsoft.com/office/drawing/2014/main" id="{C29B97B2-EE91-4BB0-8C9C-FDAF785550AA}"/>
              </a:ext>
            </a:extLst>
          </p:cNvPr>
          <p:cNvPicPr>
            <a:picLocks noChangeAspect="1"/>
          </p:cNvPicPr>
          <p:nvPr/>
        </p:nvPicPr>
        <p:blipFill>
          <a:blip r:embed="rId4"/>
          <a:stretch>
            <a:fillRect/>
          </a:stretch>
        </p:blipFill>
        <p:spPr>
          <a:xfrm>
            <a:off x="8113493" y="3490743"/>
            <a:ext cx="806205" cy="81563"/>
          </a:xfrm>
          <a:prstGeom prst="rect">
            <a:avLst/>
          </a:prstGeom>
        </p:spPr>
      </p:pic>
      <p:pic>
        <p:nvPicPr>
          <p:cNvPr id="27" name="Picture 26">
            <a:extLst>
              <a:ext uri="{FF2B5EF4-FFF2-40B4-BE49-F238E27FC236}">
                <a16:creationId xmlns:a16="http://schemas.microsoft.com/office/drawing/2014/main" id="{0436F31E-F103-425D-9E31-068EAC995F64}"/>
              </a:ext>
            </a:extLst>
          </p:cNvPr>
          <p:cNvPicPr>
            <a:picLocks noChangeAspect="1"/>
          </p:cNvPicPr>
          <p:nvPr/>
        </p:nvPicPr>
        <p:blipFill>
          <a:blip r:embed="rId4"/>
          <a:stretch>
            <a:fillRect/>
          </a:stretch>
        </p:blipFill>
        <p:spPr>
          <a:xfrm>
            <a:off x="7962592" y="4531662"/>
            <a:ext cx="975025" cy="98643"/>
          </a:xfrm>
          <a:prstGeom prst="rect">
            <a:avLst/>
          </a:prstGeom>
        </p:spPr>
      </p:pic>
      <p:pic>
        <p:nvPicPr>
          <p:cNvPr id="28" name="Picture 27">
            <a:extLst>
              <a:ext uri="{FF2B5EF4-FFF2-40B4-BE49-F238E27FC236}">
                <a16:creationId xmlns:a16="http://schemas.microsoft.com/office/drawing/2014/main" id="{34817F6C-1894-4951-914B-FB69D2A1D648}"/>
              </a:ext>
            </a:extLst>
          </p:cNvPr>
          <p:cNvPicPr>
            <a:picLocks noChangeAspect="1"/>
          </p:cNvPicPr>
          <p:nvPr/>
        </p:nvPicPr>
        <p:blipFill>
          <a:blip r:embed="rId4"/>
          <a:stretch>
            <a:fillRect/>
          </a:stretch>
        </p:blipFill>
        <p:spPr>
          <a:xfrm flipV="1">
            <a:off x="7981882" y="6459334"/>
            <a:ext cx="937816" cy="94878"/>
          </a:xfrm>
          <a:prstGeom prst="rect">
            <a:avLst/>
          </a:prstGeom>
        </p:spPr>
      </p:pic>
      <p:cxnSp>
        <p:nvCxnSpPr>
          <p:cNvPr id="31" name="Straight Arrow Connector 30">
            <a:extLst>
              <a:ext uri="{FF2B5EF4-FFF2-40B4-BE49-F238E27FC236}">
                <a16:creationId xmlns:a16="http://schemas.microsoft.com/office/drawing/2014/main" id="{8177B6C6-D5C1-4DA6-BE23-5F1F8FFA4BC7}"/>
              </a:ext>
            </a:extLst>
          </p:cNvPr>
          <p:cNvCxnSpPr>
            <a:cxnSpLocks/>
          </p:cNvCxnSpPr>
          <p:nvPr/>
        </p:nvCxnSpPr>
        <p:spPr>
          <a:xfrm flipH="1" flipV="1">
            <a:off x="8326665" y="6167514"/>
            <a:ext cx="116826" cy="1433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811AC351-3195-4D88-BD14-C952D9335487}"/>
              </a:ext>
            </a:extLst>
          </p:cNvPr>
          <p:cNvCxnSpPr>
            <a:cxnSpLocks/>
          </p:cNvCxnSpPr>
          <p:nvPr/>
        </p:nvCxnSpPr>
        <p:spPr>
          <a:xfrm flipH="1">
            <a:off x="8133948" y="6109291"/>
            <a:ext cx="782914" cy="1775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34" name="Picture 33">
            <a:extLst>
              <a:ext uri="{FF2B5EF4-FFF2-40B4-BE49-F238E27FC236}">
                <a16:creationId xmlns:a16="http://schemas.microsoft.com/office/drawing/2014/main" id="{2DA56A46-F3EB-499F-BDF9-1E26619430C3}"/>
              </a:ext>
            </a:extLst>
          </p:cNvPr>
          <p:cNvPicPr>
            <a:picLocks noChangeAspect="1"/>
          </p:cNvPicPr>
          <p:nvPr/>
        </p:nvPicPr>
        <p:blipFill>
          <a:blip r:embed="rId5"/>
          <a:stretch>
            <a:fillRect/>
          </a:stretch>
        </p:blipFill>
        <p:spPr>
          <a:xfrm>
            <a:off x="7537675" y="5820639"/>
            <a:ext cx="1400056" cy="140209"/>
          </a:xfrm>
          <a:prstGeom prst="rect">
            <a:avLst/>
          </a:prstGeom>
        </p:spPr>
      </p:pic>
      <p:pic>
        <p:nvPicPr>
          <p:cNvPr id="38" name="Picture 37">
            <a:extLst>
              <a:ext uri="{FF2B5EF4-FFF2-40B4-BE49-F238E27FC236}">
                <a16:creationId xmlns:a16="http://schemas.microsoft.com/office/drawing/2014/main" id="{7128A0F8-DBB4-4037-834C-65F4794C3E02}"/>
              </a:ext>
            </a:extLst>
          </p:cNvPr>
          <p:cNvPicPr>
            <a:picLocks noChangeAspect="1"/>
          </p:cNvPicPr>
          <p:nvPr/>
        </p:nvPicPr>
        <p:blipFill>
          <a:blip r:embed="rId6"/>
          <a:stretch>
            <a:fillRect/>
          </a:stretch>
        </p:blipFill>
        <p:spPr>
          <a:xfrm>
            <a:off x="8243258" y="5318572"/>
            <a:ext cx="677739" cy="288170"/>
          </a:xfrm>
          <a:prstGeom prst="rect">
            <a:avLst/>
          </a:prstGeom>
        </p:spPr>
      </p:pic>
    </p:spTree>
    <p:extLst>
      <p:ext uri="{BB962C8B-B14F-4D97-AF65-F5344CB8AC3E}">
        <p14:creationId xmlns:p14="http://schemas.microsoft.com/office/powerpoint/2010/main" val="2674127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b="1" kern="1200" dirty="0">
                <a:solidFill>
                  <a:schemeClr val="bg1"/>
                </a:solidFill>
                <a:latin typeface="+mj-lt"/>
                <a:ea typeface="+mj-ea"/>
                <a:cs typeface="+mj-cs"/>
              </a:rPr>
              <a:t>Drug Overdose Deaths in La Crosse County 2013 - 2019</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90494809"/>
              </p:ext>
            </p:extLst>
          </p:nvPr>
        </p:nvGraphicFramePr>
        <p:xfrm>
          <a:off x="201637" y="1785120"/>
          <a:ext cx="11788725" cy="3940782"/>
        </p:xfrm>
        <a:graphic>
          <a:graphicData uri="http://schemas.openxmlformats.org/drawingml/2006/table">
            <a:tbl>
              <a:tblPr firstRow="1" bandRow="1">
                <a:tableStyleId>{9DCAF9ED-07DC-4A11-8D7F-57B35C25682E}</a:tableStyleId>
              </a:tblPr>
              <a:tblGrid>
                <a:gridCol w="933749">
                  <a:extLst>
                    <a:ext uri="{9D8B030D-6E8A-4147-A177-3AD203B41FA5}">
                      <a16:colId xmlns:a16="http://schemas.microsoft.com/office/drawing/2014/main" val="20000"/>
                    </a:ext>
                  </a:extLst>
                </a:gridCol>
                <a:gridCol w="1018744">
                  <a:extLst>
                    <a:ext uri="{9D8B030D-6E8A-4147-A177-3AD203B41FA5}">
                      <a16:colId xmlns:a16="http://schemas.microsoft.com/office/drawing/2014/main" val="20001"/>
                    </a:ext>
                  </a:extLst>
                </a:gridCol>
                <a:gridCol w="1367289">
                  <a:extLst>
                    <a:ext uri="{9D8B030D-6E8A-4147-A177-3AD203B41FA5}">
                      <a16:colId xmlns:a16="http://schemas.microsoft.com/office/drawing/2014/main" val="20002"/>
                    </a:ext>
                  </a:extLst>
                </a:gridCol>
                <a:gridCol w="1268746">
                  <a:extLst>
                    <a:ext uri="{9D8B030D-6E8A-4147-A177-3AD203B41FA5}">
                      <a16:colId xmlns:a16="http://schemas.microsoft.com/office/drawing/2014/main" val="20003"/>
                    </a:ext>
                  </a:extLst>
                </a:gridCol>
                <a:gridCol w="1540628">
                  <a:extLst>
                    <a:ext uri="{9D8B030D-6E8A-4147-A177-3AD203B41FA5}">
                      <a16:colId xmlns:a16="http://schemas.microsoft.com/office/drawing/2014/main" val="20004"/>
                    </a:ext>
                  </a:extLst>
                </a:gridCol>
                <a:gridCol w="1294678">
                  <a:extLst>
                    <a:ext uri="{9D8B030D-6E8A-4147-A177-3AD203B41FA5}">
                      <a16:colId xmlns:a16="http://schemas.microsoft.com/office/drawing/2014/main" val="20005"/>
                    </a:ext>
                  </a:extLst>
                </a:gridCol>
                <a:gridCol w="810686">
                  <a:extLst>
                    <a:ext uri="{9D8B030D-6E8A-4147-A177-3AD203B41FA5}">
                      <a16:colId xmlns:a16="http://schemas.microsoft.com/office/drawing/2014/main" val="20006"/>
                    </a:ext>
                  </a:extLst>
                </a:gridCol>
                <a:gridCol w="1076233">
                  <a:extLst>
                    <a:ext uri="{9D8B030D-6E8A-4147-A177-3AD203B41FA5}">
                      <a16:colId xmlns:a16="http://schemas.microsoft.com/office/drawing/2014/main" val="20007"/>
                    </a:ext>
                  </a:extLst>
                </a:gridCol>
                <a:gridCol w="789850">
                  <a:extLst>
                    <a:ext uri="{9D8B030D-6E8A-4147-A177-3AD203B41FA5}">
                      <a16:colId xmlns:a16="http://schemas.microsoft.com/office/drawing/2014/main" val="20008"/>
                    </a:ext>
                  </a:extLst>
                </a:gridCol>
                <a:gridCol w="1134794">
                  <a:extLst>
                    <a:ext uri="{9D8B030D-6E8A-4147-A177-3AD203B41FA5}">
                      <a16:colId xmlns:a16="http://schemas.microsoft.com/office/drawing/2014/main" val="258290939"/>
                    </a:ext>
                  </a:extLst>
                </a:gridCol>
                <a:gridCol w="553328">
                  <a:extLst>
                    <a:ext uri="{9D8B030D-6E8A-4147-A177-3AD203B41FA5}">
                      <a16:colId xmlns:a16="http://schemas.microsoft.com/office/drawing/2014/main" val="4107565789"/>
                    </a:ext>
                  </a:extLst>
                </a:gridCol>
              </a:tblGrid>
              <a:tr h="817677">
                <a:tc>
                  <a:txBody>
                    <a:bodyPr/>
                    <a:lstStyle/>
                    <a:p>
                      <a:pPr algn="ctr"/>
                      <a:r>
                        <a:rPr lang="en-US" sz="2100" b="1" dirty="0"/>
                        <a:t>YR</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sz="1500" b="1" dirty="0"/>
                        <a:t>DRUG</a:t>
                      </a:r>
                    </a:p>
                    <a:p>
                      <a:pPr algn="ctr"/>
                      <a:r>
                        <a:rPr lang="en-US" sz="1500" b="1" dirty="0"/>
                        <a:t>DEATHS</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sz="1500" b="1" dirty="0"/>
                        <a:t>HEROIN</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sz="1500" b="1" dirty="0"/>
                        <a:t>FENTANYL</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sz="1500" b="1" dirty="0"/>
                        <a:t>CARFENTANYL</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sz="1500" b="1" dirty="0"/>
                        <a:t>Rx OPIOIDS</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sz="1500" b="1" dirty="0"/>
                        <a:t>METH</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sz="1500" b="1" dirty="0"/>
                        <a:t>COCAINE</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sz="1500" b="1" dirty="0"/>
                        <a:t>THC</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a:r>
                        <a:rPr lang="en-US" sz="1500" b="1" dirty="0"/>
                        <a:t>Other Rx</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sz="1500" b="1" dirty="0"/>
                        <a:t>Alc</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424563">
                <a:tc>
                  <a:txBody>
                    <a:bodyPr/>
                    <a:lstStyle/>
                    <a:p>
                      <a:pPr algn="ctr"/>
                      <a:r>
                        <a:rPr lang="en-US" sz="1500" b="1" dirty="0">
                          <a:solidFill>
                            <a:schemeClr val="bg1"/>
                          </a:solidFill>
                        </a:rPr>
                        <a:t>2014</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lang="en-US" sz="2100" b="1" dirty="0"/>
                        <a:t>9</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sz="2100" b="1" dirty="0"/>
                        <a:t>0</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100" b="1" dirty="0"/>
                        <a:t>0</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100" b="1" dirty="0"/>
                        <a:t>0</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100" b="1" dirty="0"/>
                        <a:t>5</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100" b="1" dirty="0"/>
                        <a:t>1</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100" b="1" dirty="0"/>
                        <a:t>2</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100" b="1" dirty="0"/>
                        <a:t>2</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US" sz="2100" b="1" dirty="0"/>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100" b="1" dirty="0"/>
                        <a:t>3</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24563">
                <a:tc>
                  <a:txBody>
                    <a:bodyPr/>
                    <a:lstStyle/>
                    <a:p>
                      <a:pPr algn="ctr"/>
                      <a:r>
                        <a:rPr lang="en-US" sz="1500" b="1" dirty="0">
                          <a:solidFill>
                            <a:schemeClr val="bg1"/>
                          </a:solidFill>
                        </a:rPr>
                        <a:t>2015</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lang="en-US" sz="2100" b="1" dirty="0"/>
                        <a:t>12</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sz="2100" b="1" dirty="0"/>
                        <a:t>0</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100" b="1" dirty="0"/>
                        <a:t>0</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100" b="1" dirty="0"/>
                        <a:t>0</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100" b="1" dirty="0"/>
                        <a:t>8</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100" b="1" dirty="0"/>
                        <a:t>3</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100" b="1" dirty="0"/>
                        <a:t>0</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100" b="1" dirty="0"/>
                        <a:t>1</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US" sz="2100" b="1" dirty="0"/>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100" b="1" dirty="0"/>
                        <a:t>2</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424563">
                <a:tc>
                  <a:txBody>
                    <a:bodyPr/>
                    <a:lstStyle/>
                    <a:p>
                      <a:pPr algn="ctr"/>
                      <a:r>
                        <a:rPr lang="en-US" sz="1500" b="1" dirty="0">
                          <a:solidFill>
                            <a:schemeClr val="bg1"/>
                          </a:solidFill>
                        </a:rPr>
                        <a:t>2016</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lang="en-US" sz="2100" b="1" dirty="0"/>
                        <a:t>21</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sz="2100" b="1" dirty="0"/>
                        <a:t>3</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100" b="1" dirty="0"/>
                        <a:t>4</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100" b="1" dirty="0"/>
                        <a:t>0</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100" b="1" dirty="0"/>
                        <a:t>19</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100" b="1" dirty="0"/>
                        <a:t>7</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100" b="1" dirty="0"/>
                        <a:t>2</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100" b="1" dirty="0"/>
                        <a:t>6</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US" sz="2100" b="1" dirty="0"/>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100" b="1" dirty="0"/>
                        <a:t>2</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424563">
                <a:tc>
                  <a:txBody>
                    <a:bodyPr/>
                    <a:lstStyle/>
                    <a:p>
                      <a:pPr algn="ctr"/>
                      <a:r>
                        <a:rPr lang="en-US" sz="1500" b="1" dirty="0">
                          <a:solidFill>
                            <a:schemeClr val="bg1"/>
                          </a:solidFill>
                        </a:rPr>
                        <a:t>2017</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lang="en-US" sz="2100" b="1" dirty="0"/>
                        <a:t>29</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sz="2100" b="1" dirty="0"/>
                        <a:t>8</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100" b="1" dirty="0"/>
                        <a:t>15</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100" b="1" dirty="0"/>
                        <a:t>1</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100" b="1" dirty="0"/>
                        <a:t>8</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100" b="1" dirty="0"/>
                        <a:t>9</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100" b="1" dirty="0"/>
                        <a:t>1</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100" b="1" dirty="0"/>
                        <a:t>9</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US" sz="2100" b="1" dirty="0"/>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100" b="1" dirty="0"/>
                        <a:t>6</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660431">
                <a:tc>
                  <a:txBody>
                    <a:bodyPr/>
                    <a:lstStyle/>
                    <a:p>
                      <a:pPr algn="ctr"/>
                      <a:r>
                        <a:rPr lang="en-US" sz="1500" b="1" dirty="0">
                          <a:solidFill>
                            <a:schemeClr val="bg1"/>
                          </a:solidFill>
                        </a:rPr>
                        <a:t>2018 </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lang="en-US" sz="2100" b="1" dirty="0"/>
                        <a:t>24</a:t>
                      </a:r>
                    </a:p>
                    <a:p>
                      <a:pPr algn="l"/>
                      <a:endParaRPr lang="en-US" sz="1500" b="1" dirty="0"/>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sz="2100" b="1" dirty="0"/>
                        <a:t>11</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100" b="1" dirty="0"/>
                        <a:t>16</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100" b="1" dirty="0"/>
                        <a:t>0</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100" b="1" dirty="0"/>
                        <a:t>2</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100" b="1" dirty="0"/>
                        <a:t>9</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100" b="1" dirty="0"/>
                        <a:t>4</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100" b="1" dirty="0"/>
                        <a:t>5</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US" sz="2100" b="1" dirty="0"/>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100" b="1" dirty="0"/>
                        <a:t>4</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660431">
                <a:tc>
                  <a:txBody>
                    <a:bodyPr/>
                    <a:lstStyle/>
                    <a:p>
                      <a:pPr algn="ctr"/>
                      <a:r>
                        <a:rPr lang="en-US" sz="1500" b="1" dirty="0">
                          <a:solidFill>
                            <a:schemeClr val="bg1"/>
                          </a:solidFill>
                        </a:rPr>
                        <a:t>2019-</a:t>
                      </a:r>
                    </a:p>
                    <a:p>
                      <a:pPr algn="ctr"/>
                      <a:r>
                        <a:rPr lang="en-US" sz="1500" b="1" dirty="0">
                          <a:solidFill>
                            <a:schemeClr val="bg1"/>
                          </a:solidFill>
                        </a:rPr>
                        <a:t>Nov 11</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l"/>
                      <a:r>
                        <a:rPr lang="en-US" sz="2100" b="1" dirty="0"/>
                        <a:t>16 </a:t>
                      </a:r>
                      <a:r>
                        <a:rPr lang="en-US" sz="1500" b="1" dirty="0"/>
                        <a:t>plus</a:t>
                      </a:r>
                    </a:p>
                    <a:p>
                      <a:pPr algn="l"/>
                      <a:r>
                        <a:rPr lang="en-US" sz="1500" b="1" dirty="0"/>
                        <a:t>(6 pend)</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sz="2100" b="1" dirty="0"/>
                        <a:t>4</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100" b="1" dirty="0"/>
                        <a:t>9</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100" b="1" dirty="0"/>
                        <a:t>0</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100" b="1" dirty="0"/>
                        <a:t>2*</a:t>
                      </a:r>
                    </a:p>
                    <a:p>
                      <a:pPr algn="ctr"/>
                      <a:r>
                        <a:rPr lang="en-US" sz="1200" b="1" dirty="0"/>
                        <a:t>Methadone and fentanyl</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100" b="1" dirty="0"/>
                        <a:t>8</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100" b="1" dirty="0"/>
                        <a:t>0</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100" b="1" dirty="0"/>
                        <a:t>1</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2100" b="1" dirty="0"/>
                        <a:t>2</a:t>
                      </a:r>
                    </a:p>
                    <a:p>
                      <a:pPr algn="l"/>
                      <a:r>
                        <a:rPr lang="en-US" sz="1200" b="1" dirty="0"/>
                        <a:t>Trazodone and amphetamine</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a:t>3</a:t>
                      </a:r>
                    </a:p>
                  </a:txBody>
                  <a:tcPr marL="78623" marR="78623" marT="39311" marB="393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58021793"/>
                  </a:ext>
                </a:extLst>
              </a:tr>
            </a:tbl>
          </a:graphicData>
        </a:graphic>
      </p:graphicFrame>
      <p:sp>
        <p:nvSpPr>
          <p:cNvPr id="3" name="TextBox 2">
            <a:extLst>
              <a:ext uri="{FF2B5EF4-FFF2-40B4-BE49-F238E27FC236}">
                <a16:creationId xmlns:a16="http://schemas.microsoft.com/office/drawing/2014/main" id="{308F1E21-F7E7-4E59-9E59-B2BE9DDE194C}"/>
              </a:ext>
            </a:extLst>
          </p:cNvPr>
          <p:cNvSpPr txBox="1"/>
          <p:nvPr/>
        </p:nvSpPr>
        <p:spPr>
          <a:xfrm>
            <a:off x="556532" y="5938053"/>
            <a:ext cx="5884025" cy="369332"/>
          </a:xfrm>
          <a:prstGeom prst="rect">
            <a:avLst/>
          </a:prstGeom>
          <a:noFill/>
        </p:spPr>
        <p:txBody>
          <a:bodyPr wrap="square" rtlCol="0">
            <a:spAutoFit/>
          </a:bodyPr>
          <a:lstStyle/>
          <a:p>
            <a:r>
              <a:rPr lang="en-US" b="1" dirty="0"/>
              <a:t>Source:</a:t>
            </a:r>
            <a:r>
              <a:rPr lang="en-US" dirty="0"/>
              <a:t> La Crosse County Medical Examiner’s Department</a:t>
            </a:r>
          </a:p>
        </p:txBody>
      </p:sp>
    </p:spTree>
    <p:extLst>
      <p:ext uri="{BB962C8B-B14F-4D97-AF65-F5344CB8AC3E}">
        <p14:creationId xmlns:p14="http://schemas.microsoft.com/office/powerpoint/2010/main" val="4142778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1325563"/>
          </a:xfrm>
        </p:spPr>
        <p:txBody>
          <a:bodyPr>
            <a:normAutofit fontScale="90000"/>
          </a:bodyPr>
          <a:lstStyle/>
          <a:p>
            <a:pPr algn="ctr"/>
            <a:r>
              <a:rPr lang="en-US" sz="2667" dirty="0"/>
              <a:t>Opioid (Prescription and Heroin) Drug Use/Abuse La Crosse County Residents – 2016-2019</a:t>
            </a:r>
            <a:br>
              <a:rPr lang="en-US" sz="2667" dirty="0"/>
            </a:br>
            <a:r>
              <a:rPr lang="en-US" sz="2667" dirty="0"/>
              <a:t>(Hospitalizations &amp; Emergency Room Use Combined) MCHS and GHS Combined</a:t>
            </a:r>
          </a:p>
        </p:txBody>
      </p:sp>
      <p:graphicFrame>
        <p:nvGraphicFramePr>
          <p:cNvPr id="5" name="Content Placeholder 4"/>
          <p:cNvGraphicFramePr>
            <a:graphicFrameLocks noGrp="1"/>
          </p:cNvGraphicFramePr>
          <p:nvPr>
            <p:ph idx="1"/>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29457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1325563"/>
          </a:xfrm>
        </p:spPr>
        <p:txBody>
          <a:bodyPr>
            <a:normAutofit/>
          </a:bodyPr>
          <a:lstStyle/>
          <a:p>
            <a:r>
              <a:rPr lang="en-US" sz="2667" u="sng" dirty="0"/>
              <a:t>Drug Use/Abuse </a:t>
            </a:r>
            <a:r>
              <a:rPr lang="en-US" sz="2667" dirty="0"/>
              <a:t>La Crosse County Residents – 2016-2019</a:t>
            </a:r>
            <a:br>
              <a:rPr lang="en-US" sz="2667" dirty="0"/>
            </a:br>
            <a:r>
              <a:rPr lang="en-US" sz="2667" dirty="0"/>
              <a:t>(Hospitalizations &amp; Emergency Room Use Combined) MCHS and GHS Combined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33992172"/>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46465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D8D8D-5551-4EC8-85FE-2263B2B2E16A}"/>
              </a:ext>
            </a:extLst>
          </p:cNvPr>
          <p:cNvSpPr>
            <a:spLocks noGrp="1"/>
          </p:cNvSpPr>
          <p:nvPr>
            <p:ph type="title"/>
          </p:nvPr>
        </p:nvSpPr>
        <p:spPr>
          <a:xfrm>
            <a:off x="309489" y="365125"/>
            <a:ext cx="11408899" cy="1325563"/>
          </a:xfrm>
        </p:spPr>
        <p:txBody>
          <a:bodyPr>
            <a:normAutofit/>
          </a:bodyPr>
          <a:lstStyle/>
          <a:p>
            <a:pPr algn="ctr"/>
            <a:r>
              <a:rPr lang="en-US" sz="2800" u="sng" dirty="0"/>
              <a:t>Drug Use/Abuse </a:t>
            </a:r>
            <a:r>
              <a:rPr lang="en-US" sz="2800" dirty="0"/>
              <a:t>La Crosse County Residents – 2016-2019</a:t>
            </a:r>
            <a:br>
              <a:rPr lang="en-US" sz="2800" dirty="0"/>
            </a:br>
            <a:r>
              <a:rPr lang="en-US" sz="2800" dirty="0"/>
              <a:t>(Hospitalizations &amp; Emergency Room Use Combined) MCHS and GHS Combined</a:t>
            </a:r>
          </a:p>
        </p:txBody>
      </p:sp>
      <p:graphicFrame>
        <p:nvGraphicFramePr>
          <p:cNvPr id="4" name="Content Placeholder 3">
            <a:extLst>
              <a:ext uri="{FF2B5EF4-FFF2-40B4-BE49-F238E27FC236}">
                <a16:creationId xmlns:a16="http://schemas.microsoft.com/office/drawing/2014/main" id="{5FB521B5-8E61-4FE4-ABC1-E1CC9F71F0CC}"/>
              </a:ext>
            </a:extLst>
          </p:cNvPr>
          <p:cNvGraphicFramePr>
            <a:graphicFrameLocks noGrp="1"/>
          </p:cNvGraphicFramePr>
          <p:nvPr>
            <p:ph idx="1"/>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33029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D424696B-81FB-49EC-9941-21A91E2EE185}"/>
              </a:ext>
            </a:extLst>
          </p:cNvPr>
          <p:cNvGraphicFramePr>
            <a:graphicFrameLocks/>
          </p:cNvGraphicFramePr>
          <p:nvPr>
            <p:extLst/>
          </p:nvPr>
        </p:nvGraphicFramePr>
        <p:xfrm>
          <a:off x="1758462" y="1083214"/>
          <a:ext cx="9331643" cy="5331654"/>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a:extLst>
              <a:ext uri="{FF2B5EF4-FFF2-40B4-BE49-F238E27FC236}">
                <a16:creationId xmlns:a16="http://schemas.microsoft.com/office/drawing/2014/main" id="{C3D354AD-AA8A-4059-982C-4AE251F04817}"/>
              </a:ext>
            </a:extLst>
          </p:cNvPr>
          <p:cNvSpPr/>
          <p:nvPr/>
        </p:nvSpPr>
        <p:spPr>
          <a:xfrm>
            <a:off x="1101895" y="175846"/>
            <a:ext cx="9608233" cy="830997"/>
          </a:xfrm>
          <a:prstGeom prst="rect">
            <a:avLst/>
          </a:prstGeom>
        </p:spPr>
        <p:txBody>
          <a:bodyPr wrap="square">
            <a:spAutoFit/>
          </a:bodyPr>
          <a:lstStyle/>
          <a:p>
            <a:pPr algn="ctr"/>
            <a:r>
              <a:rPr lang="en-US" sz="2400" u="sng" dirty="0"/>
              <a:t>Drug Use/Abuse </a:t>
            </a:r>
            <a:r>
              <a:rPr lang="en-US" sz="2400" dirty="0"/>
              <a:t>La Crosse County Residents – 2016-2019</a:t>
            </a:r>
            <a:br>
              <a:rPr lang="en-US" sz="2400" dirty="0"/>
            </a:br>
            <a:r>
              <a:rPr lang="en-US" sz="2400" dirty="0"/>
              <a:t>(Hospitalizations &amp; Emergency Room Use Combined) MCHS and GHS </a:t>
            </a:r>
          </a:p>
        </p:txBody>
      </p:sp>
    </p:spTree>
    <p:extLst>
      <p:ext uri="{BB962C8B-B14F-4D97-AF65-F5344CB8AC3E}">
        <p14:creationId xmlns:p14="http://schemas.microsoft.com/office/powerpoint/2010/main" val="7950941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190</TotalTime>
  <Words>949</Words>
  <Application>Microsoft Office PowerPoint</Application>
  <PresentationFormat>Widescreen</PresentationFormat>
  <Paragraphs>198</Paragraphs>
  <Slides>16</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16</vt:i4>
      </vt:variant>
    </vt:vector>
  </HeadingPairs>
  <TitlesOfParts>
    <vt:vector size="22" baseType="lpstr">
      <vt:lpstr>Arial</vt:lpstr>
      <vt:lpstr>Calibri</vt:lpstr>
      <vt:lpstr>Calibri Light</vt:lpstr>
      <vt:lpstr>Times New Roman</vt:lpstr>
      <vt:lpstr>Office Theme</vt:lpstr>
      <vt:lpstr>Custom Design</vt:lpstr>
      <vt:lpstr>Dashboard Data/Outcomes Dec 11, 2019</vt:lpstr>
      <vt:lpstr>PowerPoint Presentation</vt:lpstr>
      <vt:lpstr>Alliance to HEAL - Goals</vt:lpstr>
      <vt:lpstr>PowerPoint Presentation</vt:lpstr>
      <vt:lpstr>Drug Overdose Deaths in La Crosse County 2013 - 2019</vt:lpstr>
      <vt:lpstr>Opioid (Prescription and Heroin) Drug Use/Abuse La Crosse County Residents – 2016-2019 (Hospitalizations &amp; Emergency Room Use Combined) MCHS and GHS Combined</vt:lpstr>
      <vt:lpstr>Drug Use/Abuse La Crosse County Residents – 2016-2019 (Hospitalizations &amp; Emergency Room Use Combined) MCHS and GHS Combined</vt:lpstr>
      <vt:lpstr>Drug Use/Abuse La Crosse County Residents – 2016-2019 (Hospitalizations &amp; Emergency Room Use Combined) MCHS and GHS Combined</vt:lpstr>
      <vt:lpstr>PowerPoint Presentation</vt:lpstr>
      <vt:lpstr>PowerPoint Presentation</vt:lpstr>
      <vt:lpstr>PowerPoint Presentation</vt:lpstr>
      <vt:lpstr>PowerPoint Presentation</vt:lpstr>
      <vt:lpstr>La Crosse County Drug “Bookings” not Convictions  January 1, 2019 – November 26, 2019 By Drug Type</vt:lpstr>
      <vt:lpstr>La Crosse County Drug “Bookings” not Convictions January 1, 2019 – November 26, 2019 By Drug Type Continued</vt:lpstr>
      <vt:lpstr>La Crosse County Drug “Bookings” not Convictions  January 1, 2018 – November 26, 2018 By Drug Type</vt:lpstr>
      <vt:lpstr>La Crosse County Drug “Bookings” not Convictions  2018 By Drug Type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November 21, 2019 Workshop</dc:title>
  <dc:creator>Al Bliss</dc:creator>
  <cp:lastModifiedBy>Al Bliss</cp:lastModifiedBy>
  <cp:revision>8</cp:revision>
  <cp:lastPrinted>2019-12-11T20:07:05Z</cp:lastPrinted>
  <dcterms:created xsi:type="dcterms:W3CDTF">2019-12-11T16:28:10Z</dcterms:created>
  <dcterms:modified xsi:type="dcterms:W3CDTF">2020-01-07T19:48:31Z</dcterms:modified>
</cp:coreProperties>
</file>